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8"/>
  </p:notesMasterIdLst>
  <p:sldIdLst>
    <p:sldId id="506" r:id="rId2"/>
    <p:sldId id="305" r:id="rId3"/>
    <p:sldId id="745" r:id="rId4"/>
    <p:sldId id="748" r:id="rId5"/>
    <p:sldId id="747" r:id="rId6"/>
    <p:sldId id="645" r:id="rId7"/>
    <p:sldId id="754" r:id="rId8"/>
    <p:sldId id="659" r:id="rId9"/>
    <p:sldId id="503" r:id="rId10"/>
    <p:sldId id="596" r:id="rId11"/>
    <p:sldId id="753" r:id="rId12"/>
    <p:sldId id="750" r:id="rId13"/>
    <p:sldId id="579" r:id="rId14"/>
    <p:sldId id="580" r:id="rId15"/>
    <p:sldId id="751" r:id="rId16"/>
    <p:sldId id="483" r:id="rId17"/>
    <p:sldId id="749" r:id="rId18"/>
    <p:sldId id="576" r:id="rId19"/>
    <p:sldId id="547" r:id="rId20"/>
    <p:sldId id="669" r:id="rId21"/>
    <p:sldId id="601" r:id="rId22"/>
    <p:sldId id="602" r:id="rId23"/>
    <p:sldId id="603" r:id="rId24"/>
    <p:sldId id="604" r:id="rId25"/>
    <p:sldId id="605" r:id="rId26"/>
    <p:sldId id="607" r:id="rId27"/>
    <p:sldId id="608" r:id="rId28"/>
    <p:sldId id="533" r:id="rId29"/>
    <p:sldId id="534" r:id="rId30"/>
    <p:sldId id="531" r:id="rId31"/>
    <p:sldId id="671" r:id="rId32"/>
    <p:sldId id="752" r:id="rId33"/>
    <p:sldId id="656" r:id="rId34"/>
    <p:sldId id="642" r:id="rId35"/>
    <p:sldId id="661" r:id="rId36"/>
    <p:sldId id="662" r:id="rId37"/>
    <p:sldId id="663" r:id="rId38"/>
    <p:sldId id="744" r:id="rId39"/>
    <p:sldId id="574" r:id="rId40"/>
    <p:sldId id="577" r:id="rId41"/>
    <p:sldId id="471" r:id="rId42"/>
    <p:sldId id="594" r:id="rId43"/>
    <p:sldId id="668" r:id="rId44"/>
    <p:sldId id="565" r:id="rId45"/>
    <p:sldId id="670" r:id="rId46"/>
    <p:sldId id="361"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878" autoAdjust="0"/>
    <p:restoredTop sz="60608" autoAdjust="0"/>
  </p:normalViewPr>
  <p:slideViewPr>
    <p:cSldViewPr snapToGrid="0">
      <p:cViewPr varScale="1">
        <p:scale>
          <a:sx n="127" d="100"/>
          <a:sy n="127" d="100"/>
        </p:scale>
        <p:origin x="200" y="1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tiff>
</file>

<file path=ppt/media/image2.png>
</file>

<file path=ppt/media/image20.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77DEB0-5AA4-49C7-B0AD-AD047A002C4C}" type="datetimeFigureOut">
              <a:rPr lang="en-US" smtClean="0"/>
              <a:t>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4D32B-0177-4B34-AE20-6C72705619FE}" type="slidenum">
              <a:rPr lang="en-US" smtClean="0"/>
              <a:t>‹#›</a:t>
            </a:fld>
            <a:endParaRPr lang="en-US"/>
          </a:p>
        </p:txBody>
      </p:sp>
    </p:spTree>
    <p:extLst>
      <p:ext uri="{BB962C8B-B14F-4D97-AF65-F5344CB8AC3E}">
        <p14:creationId xmlns:p14="http://schemas.microsoft.com/office/powerpoint/2010/main" val="20939419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31963773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13</a:t>
            </a:fld>
            <a:endParaRPr lang="en-US"/>
          </a:p>
        </p:txBody>
      </p:sp>
    </p:spTree>
    <p:extLst>
      <p:ext uri="{BB962C8B-B14F-4D97-AF65-F5344CB8AC3E}">
        <p14:creationId xmlns:p14="http://schemas.microsoft.com/office/powerpoint/2010/main" val="1723725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14</a:t>
            </a:fld>
            <a:endParaRPr lang="en-US" dirty="0"/>
          </a:p>
        </p:txBody>
      </p:sp>
    </p:spTree>
    <p:extLst>
      <p:ext uri="{BB962C8B-B14F-4D97-AF65-F5344CB8AC3E}">
        <p14:creationId xmlns:p14="http://schemas.microsoft.com/office/powerpoint/2010/main" val="42850821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15</a:t>
            </a:fld>
            <a:endParaRPr lang="en-US" dirty="0"/>
          </a:p>
        </p:txBody>
      </p:sp>
    </p:spTree>
    <p:extLst>
      <p:ext uri="{BB962C8B-B14F-4D97-AF65-F5344CB8AC3E}">
        <p14:creationId xmlns:p14="http://schemas.microsoft.com/office/powerpoint/2010/main" val="6057276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6D9EC4B-4B1B-C943-AC65-9B214A1C3BC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8779613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Calendar, Activities List, and Assignments</a:t>
            </a:r>
          </a:p>
        </p:txBody>
      </p:sp>
      <p:sp>
        <p:nvSpPr>
          <p:cNvPr id="4" name="Slide Number Placeholder 3"/>
          <p:cNvSpPr>
            <a:spLocks noGrp="1"/>
          </p:cNvSpPr>
          <p:nvPr>
            <p:ph type="sldNum" sz="quarter" idx="5"/>
          </p:nvPr>
        </p:nvSpPr>
        <p:spPr/>
        <p:txBody>
          <a:bodyPr/>
          <a:lstStyle/>
          <a:p>
            <a:fld id="{35A4D32B-0177-4B34-AE20-6C72705619FE}" type="slidenum">
              <a:rPr lang="en-US" smtClean="0"/>
              <a:t>17</a:t>
            </a:fld>
            <a:endParaRPr lang="en-US"/>
          </a:p>
        </p:txBody>
      </p:sp>
    </p:spTree>
    <p:extLst>
      <p:ext uri="{BB962C8B-B14F-4D97-AF65-F5344CB8AC3E}">
        <p14:creationId xmlns:p14="http://schemas.microsoft.com/office/powerpoint/2010/main" val="12477364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18</a:t>
            </a:fld>
            <a:endParaRPr lang="en-US" dirty="0"/>
          </a:p>
        </p:txBody>
      </p:sp>
    </p:spTree>
    <p:extLst>
      <p:ext uri="{BB962C8B-B14F-4D97-AF65-F5344CB8AC3E}">
        <p14:creationId xmlns:p14="http://schemas.microsoft.com/office/powerpoint/2010/main" val="35690654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19</a:t>
            </a:fld>
            <a:endParaRPr lang="en-US"/>
          </a:p>
        </p:txBody>
      </p:sp>
    </p:spTree>
    <p:extLst>
      <p:ext uri="{BB962C8B-B14F-4D97-AF65-F5344CB8AC3E}">
        <p14:creationId xmlns:p14="http://schemas.microsoft.com/office/powerpoint/2010/main" val="40904924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Some people would say that binary files include all files, and that text files are just binary files that are being interpreted in a specific way. </a:t>
            </a:r>
          </a:p>
        </p:txBody>
      </p:sp>
      <p:sp>
        <p:nvSpPr>
          <p:cNvPr id="4" name="Slide Number Placeholder 3"/>
          <p:cNvSpPr>
            <a:spLocks noGrp="1"/>
          </p:cNvSpPr>
          <p:nvPr>
            <p:ph type="sldNum" sz="quarter" idx="10"/>
          </p:nvPr>
        </p:nvSpPr>
        <p:spPr/>
        <p:txBody>
          <a:bodyPr/>
          <a:lstStyle/>
          <a:p>
            <a:fld id="{5394DE12-7B9B-46AA-AC19-C30A49928B9B}" type="slidenum">
              <a:rPr lang="en-US" smtClean="0"/>
              <a:t>21</a:t>
            </a:fld>
            <a:endParaRPr lang="en-US" dirty="0"/>
          </a:p>
        </p:txBody>
      </p:sp>
    </p:spTree>
    <p:extLst>
      <p:ext uri="{BB962C8B-B14F-4D97-AF65-F5344CB8AC3E}">
        <p14:creationId xmlns:p14="http://schemas.microsoft.com/office/powerpoint/2010/main" val="22509595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22</a:t>
            </a:fld>
            <a:endParaRPr lang="en-US"/>
          </a:p>
        </p:txBody>
      </p:sp>
    </p:spTree>
    <p:extLst>
      <p:ext uri="{BB962C8B-B14F-4D97-AF65-F5344CB8AC3E}">
        <p14:creationId xmlns:p14="http://schemas.microsoft.com/office/powerpoint/2010/main" val="39455432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23</a:t>
            </a:fld>
            <a:endParaRPr lang="en-US"/>
          </a:p>
        </p:txBody>
      </p:sp>
    </p:spTree>
    <p:extLst>
      <p:ext uri="{BB962C8B-B14F-4D97-AF65-F5344CB8AC3E}">
        <p14:creationId xmlns:p14="http://schemas.microsoft.com/office/powerpoint/2010/main" val="3436582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hope everyone had a wonderful holiday and is coming back recharged and ready for a new semester.</a:t>
            </a:r>
          </a:p>
        </p:txBody>
      </p:sp>
      <p:sp>
        <p:nvSpPr>
          <p:cNvPr id="4" name="Slide Number Placeholder 3"/>
          <p:cNvSpPr>
            <a:spLocks noGrp="1"/>
          </p:cNvSpPr>
          <p:nvPr>
            <p:ph type="sldNum" sz="quarter" idx="10"/>
          </p:nvPr>
        </p:nvSpPr>
        <p:spPr/>
        <p:txBody>
          <a:bodyPr/>
          <a:lstStyle/>
          <a:p>
            <a:fld id="{23B99BB9-C7F6-43B3-A122-46088ABB36FB}" type="slidenum">
              <a:rPr lang="en-US" smtClean="0"/>
              <a:t>2</a:t>
            </a:fld>
            <a:endParaRPr lang="en-US"/>
          </a:p>
        </p:txBody>
      </p:sp>
    </p:spTree>
    <p:extLst>
      <p:ext uri="{BB962C8B-B14F-4D97-AF65-F5344CB8AC3E}">
        <p14:creationId xmlns:p14="http://schemas.microsoft.com/office/powerpoint/2010/main" val="12836053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24</a:t>
            </a:fld>
            <a:endParaRPr lang="en-US"/>
          </a:p>
        </p:txBody>
      </p:sp>
    </p:spTree>
    <p:extLst>
      <p:ext uri="{BB962C8B-B14F-4D97-AF65-F5344CB8AC3E}">
        <p14:creationId xmlns:p14="http://schemas.microsoft.com/office/powerpoint/2010/main" val="3420370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25</a:t>
            </a:fld>
            <a:endParaRPr lang="en-US" dirty="0"/>
          </a:p>
        </p:txBody>
      </p:sp>
    </p:spTree>
    <p:extLst>
      <p:ext uri="{BB962C8B-B14F-4D97-AF65-F5344CB8AC3E}">
        <p14:creationId xmlns:p14="http://schemas.microsoft.com/office/powerpoint/2010/main" val="5330553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JSON is an open-standard format that uses human-readable text to transmit data objects consisting of attribute–value pairs. It is a very common data format used for asynchronous browser/server communication, including as a replacement for XML in some web service style systems.</a:t>
            </a:r>
          </a:p>
        </p:txBody>
      </p:sp>
      <p:sp>
        <p:nvSpPr>
          <p:cNvPr id="4" name="Slide Number Placeholder 3"/>
          <p:cNvSpPr>
            <a:spLocks noGrp="1"/>
          </p:cNvSpPr>
          <p:nvPr>
            <p:ph type="sldNum" sz="quarter" idx="10"/>
          </p:nvPr>
        </p:nvSpPr>
        <p:spPr/>
        <p:txBody>
          <a:bodyPr/>
          <a:lstStyle/>
          <a:p>
            <a:fld id="{5394DE12-7B9B-46AA-AC19-C30A49928B9B}" type="slidenum">
              <a:rPr lang="en-US" smtClean="0"/>
              <a:t>26</a:t>
            </a:fld>
            <a:endParaRPr lang="en-US" dirty="0"/>
          </a:p>
        </p:txBody>
      </p:sp>
    </p:spTree>
    <p:extLst>
      <p:ext uri="{BB962C8B-B14F-4D97-AF65-F5344CB8AC3E}">
        <p14:creationId xmlns:p14="http://schemas.microsoft.com/office/powerpoint/2010/main" val="504135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661251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47749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30</a:t>
            </a:fld>
            <a:endParaRPr lang="en-US"/>
          </a:p>
        </p:txBody>
      </p:sp>
    </p:spTree>
    <p:extLst>
      <p:ext uri="{BB962C8B-B14F-4D97-AF65-F5344CB8AC3E}">
        <p14:creationId xmlns:p14="http://schemas.microsoft.com/office/powerpoint/2010/main" val="1377436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100" dirty="0"/>
          </a:p>
        </p:txBody>
      </p:sp>
      <p:sp>
        <p:nvSpPr>
          <p:cNvPr id="4" name="Slide Number Placeholder 3"/>
          <p:cNvSpPr>
            <a:spLocks noGrp="1"/>
          </p:cNvSpPr>
          <p:nvPr>
            <p:ph type="sldNum" sz="quarter" idx="10"/>
          </p:nvPr>
        </p:nvSpPr>
        <p:spPr/>
        <p:txBody>
          <a:bodyPr/>
          <a:lstStyle/>
          <a:p>
            <a:fld id="{5394DE12-7B9B-46AA-AC19-C30A49928B9B}" type="slidenum">
              <a:rPr lang="en-US" smtClean="0"/>
              <a:t>32</a:t>
            </a:fld>
            <a:endParaRPr lang="en-US"/>
          </a:p>
        </p:txBody>
      </p:sp>
    </p:spTree>
    <p:extLst>
      <p:ext uri="{BB962C8B-B14F-4D97-AF65-F5344CB8AC3E}">
        <p14:creationId xmlns:p14="http://schemas.microsoft.com/office/powerpoint/2010/main" val="6828689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Grace period until Monday morning a 6am CT</a:t>
            </a:r>
          </a:p>
        </p:txBody>
      </p:sp>
      <p:sp>
        <p:nvSpPr>
          <p:cNvPr id="4" name="Slide Number Placeholder 3"/>
          <p:cNvSpPr>
            <a:spLocks noGrp="1"/>
          </p:cNvSpPr>
          <p:nvPr>
            <p:ph type="sldNum" sz="quarter" idx="5"/>
          </p:nvPr>
        </p:nvSpPr>
        <p:spPr/>
        <p:txBody>
          <a:bodyPr/>
          <a:lstStyle/>
          <a:p>
            <a:fld id="{35A4D32B-0177-4B34-AE20-6C72705619FE}" type="slidenum">
              <a:rPr lang="en-US" smtClean="0"/>
              <a:t>33</a:t>
            </a:fld>
            <a:endParaRPr lang="en-US"/>
          </a:p>
        </p:txBody>
      </p:sp>
    </p:spTree>
    <p:extLst>
      <p:ext uri="{BB962C8B-B14F-4D97-AF65-F5344CB8AC3E}">
        <p14:creationId xmlns:p14="http://schemas.microsoft.com/office/powerpoint/2010/main" val="33867385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34</a:t>
            </a:fld>
            <a:endParaRPr lang="en-US" dirty="0"/>
          </a:p>
        </p:txBody>
      </p:sp>
    </p:spTree>
    <p:extLst>
      <p:ext uri="{BB962C8B-B14F-4D97-AF65-F5344CB8AC3E}">
        <p14:creationId xmlns:p14="http://schemas.microsoft.com/office/powerpoint/2010/main" val="24547067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git clone https://</a:t>
            </a:r>
            <a:r>
              <a:rPr lang="en-US" sz="1000" dirty="0" err="1"/>
              <a:t>github.com</a:t>
            </a:r>
            <a:r>
              <a:rPr lang="en-US" sz="1000" dirty="0"/>
              <a:t>/</a:t>
            </a:r>
            <a:r>
              <a:rPr lang="en-US" sz="1000" dirty="0" err="1"/>
              <a:t>EricJPogueCourses</a:t>
            </a:r>
            <a:r>
              <a:rPr lang="en-US" sz="1000" dirty="0"/>
              <a:t>/OOP-</a:t>
            </a:r>
            <a:r>
              <a:rPr lang="en-US" sz="1000" dirty="0" err="1"/>
              <a:t>ExampleCode.git</a:t>
            </a:r>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35</a:t>
            </a:fld>
            <a:endParaRPr lang="en-US" dirty="0"/>
          </a:p>
        </p:txBody>
      </p:sp>
    </p:spTree>
    <p:extLst>
      <p:ext uri="{BB962C8B-B14F-4D97-AF65-F5344CB8AC3E}">
        <p14:creationId xmlns:p14="http://schemas.microsoft.com/office/powerpoint/2010/main" val="19153013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a:t>
            </a:fld>
            <a:endParaRPr lang="en-US" dirty="0"/>
          </a:p>
        </p:txBody>
      </p:sp>
    </p:spTree>
    <p:extLst>
      <p:ext uri="{BB962C8B-B14F-4D97-AF65-F5344CB8AC3E}">
        <p14:creationId xmlns:p14="http://schemas.microsoft.com/office/powerpoint/2010/main" val="63256745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36</a:t>
            </a:fld>
            <a:endParaRPr lang="en-US" dirty="0"/>
          </a:p>
        </p:txBody>
      </p:sp>
    </p:spTree>
    <p:extLst>
      <p:ext uri="{BB962C8B-B14F-4D97-AF65-F5344CB8AC3E}">
        <p14:creationId xmlns:p14="http://schemas.microsoft.com/office/powerpoint/2010/main" val="22871100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37</a:t>
            </a:fld>
            <a:endParaRPr lang="en-US" dirty="0"/>
          </a:p>
        </p:txBody>
      </p:sp>
    </p:spTree>
    <p:extLst>
      <p:ext uri="{BB962C8B-B14F-4D97-AF65-F5344CB8AC3E}">
        <p14:creationId xmlns:p14="http://schemas.microsoft.com/office/powerpoint/2010/main" val="38055189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t>Agile Team Commitments</a:t>
            </a:r>
          </a:p>
          <a:p>
            <a:pPr marL="0" indent="0">
              <a:buNone/>
            </a:pPr>
            <a:r>
              <a:rPr lang="en-US" sz="1200" dirty="0"/>
              <a:t>Everyone is a team member and is responsible for the work getting done</a:t>
            </a:r>
          </a:p>
          <a:p>
            <a:pPr marL="0" indent="0">
              <a:buNone/>
            </a:pPr>
            <a:r>
              <a:rPr lang="en-US" sz="1200" dirty="0"/>
              <a:t>we don’t need no titles or positions</a:t>
            </a:r>
          </a:p>
          <a:p>
            <a:pPr marL="0" indent="0">
              <a:buNone/>
            </a:pPr>
            <a:r>
              <a:rPr lang="en-US" sz="1200" dirty="0"/>
              <a:t>self-organizing</a:t>
            </a:r>
          </a:p>
          <a:p>
            <a:pPr marL="0" indent="0">
              <a:buNone/>
            </a:pPr>
            <a:r>
              <a:rPr lang="en-US" sz="1200" dirty="0"/>
              <a:t>we will make our own commitments</a:t>
            </a:r>
          </a:p>
          <a:p>
            <a:pPr marL="0" indent="0">
              <a:buNone/>
            </a:pPr>
            <a:r>
              <a:rPr lang="en-US" sz="1200" dirty="0"/>
              <a:t>transparency (let’s share the information)</a:t>
            </a:r>
          </a:p>
          <a:p>
            <a:pPr marL="0" indent="0">
              <a:buNone/>
            </a:pPr>
            <a:r>
              <a:rPr lang="en-US" sz="1200" dirty="0"/>
              <a:t>flexible/organic teams, organic architecture (minimal appropriate documentation/standards)</a:t>
            </a:r>
          </a:p>
          <a:p>
            <a:pPr marL="0" indent="0">
              <a:buNone/>
            </a:pPr>
            <a:r>
              <a:rPr lang="en-US" sz="1200" dirty="0"/>
              <a:t>no contracts (let’s talk it over)</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38</a:t>
            </a:fld>
            <a:endParaRPr lang="en-US"/>
          </a:p>
        </p:txBody>
      </p:sp>
    </p:spTree>
    <p:extLst>
      <p:ext uri="{BB962C8B-B14F-4D97-AF65-F5344CB8AC3E}">
        <p14:creationId xmlns:p14="http://schemas.microsoft.com/office/powerpoint/2010/main" val="38637801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39</a:t>
            </a:fld>
            <a:endParaRPr lang="en-US" dirty="0"/>
          </a:p>
        </p:txBody>
      </p:sp>
    </p:spTree>
    <p:extLst>
      <p:ext uri="{BB962C8B-B14F-4D97-AF65-F5344CB8AC3E}">
        <p14:creationId xmlns:p14="http://schemas.microsoft.com/office/powerpoint/2010/main" val="343949177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40</a:t>
            </a:fld>
            <a:endParaRPr lang="en-US" dirty="0"/>
          </a:p>
        </p:txBody>
      </p:sp>
    </p:spTree>
    <p:extLst>
      <p:ext uri="{BB962C8B-B14F-4D97-AF65-F5344CB8AC3E}">
        <p14:creationId xmlns:p14="http://schemas.microsoft.com/office/powerpoint/2010/main" val="356475265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possible exception would be non-proportional based fonts</a:t>
            </a:r>
          </a:p>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41</a:t>
            </a:fld>
            <a:endParaRPr lang="en-US"/>
          </a:p>
        </p:txBody>
      </p:sp>
    </p:spTree>
    <p:extLst>
      <p:ext uri="{BB962C8B-B14F-4D97-AF65-F5344CB8AC3E}">
        <p14:creationId xmlns:p14="http://schemas.microsoft.com/office/powerpoint/2010/main" val="60735084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to stop </a:t>
            </a:r>
            <a:r>
              <a:rPr lang="en-US" dirty="0" err="1"/>
              <a:t>zsh</a:t>
            </a:r>
            <a:r>
              <a:rPr lang="en-US" dirty="0"/>
              <a:t> beeps:</a:t>
            </a:r>
          </a:p>
          <a:p>
            <a:r>
              <a:rPr lang="en-US" dirty="0" err="1"/>
              <a:t>unsetopt</a:t>
            </a:r>
            <a:r>
              <a:rPr lang="en-US" dirty="0"/>
              <a:t> BEEP</a:t>
            </a:r>
          </a:p>
          <a:p>
            <a:r>
              <a:rPr lang="en-US" sz="1200" b="0" i="0" kern="1200" dirty="0" err="1">
                <a:solidFill>
                  <a:schemeClr val="tx1"/>
                </a:solidFill>
                <a:effectLst/>
                <a:latin typeface="+mn-lt"/>
                <a:ea typeface="+mn-ea"/>
                <a:cs typeface="+mn-cs"/>
              </a:rPr>
              <a:t>setopt</a:t>
            </a:r>
            <a:r>
              <a:rPr lang="en-US" sz="1200" b="0" i="0" kern="1200" dirty="0">
                <a:solidFill>
                  <a:schemeClr val="tx1"/>
                </a:solidFill>
                <a:effectLst/>
                <a:latin typeface="+mn-lt"/>
                <a:ea typeface="+mn-ea"/>
                <a:cs typeface="+mn-cs"/>
              </a:rPr>
              <a:t> BEEP</a:t>
            </a: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42</a:t>
            </a:fld>
            <a:endParaRPr lang="en-US" dirty="0"/>
          </a:p>
        </p:txBody>
      </p:sp>
    </p:spTree>
    <p:extLst>
      <p:ext uri="{BB962C8B-B14F-4D97-AF65-F5344CB8AC3E}">
        <p14:creationId xmlns:p14="http://schemas.microsoft.com/office/powerpoint/2010/main" val="40889716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43</a:t>
            </a:fld>
            <a:endParaRPr lang="en-US" dirty="0"/>
          </a:p>
        </p:txBody>
      </p:sp>
    </p:spTree>
    <p:extLst>
      <p:ext uri="{BB962C8B-B14F-4D97-AF65-F5344CB8AC3E}">
        <p14:creationId xmlns:p14="http://schemas.microsoft.com/office/powerpoint/2010/main" val="170308585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44</a:t>
            </a:fld>
            <a:endParaRPr lang="en-US" dirty="0"/>
          </a:p>
        </p:txBody>
      </p:sp>
    </p:spTree>
    <p:extLst>
      <p:ext uri="{BB962C8B-B14F-4D97-AF65-F5344CB8AC3E}">
        <p14:creationId xmlns:p14="http://schemas.microsoft.com/office/powerpoint/2010/main" val="314853043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45</a:t>
            </a:fld>
            <a:endParaRPr lang="en-US" dirty="0"/>
          </a:p>
        </p:txBody>
      </p:sp>
    </p:spTree>
    <p:extLst>
      <p:ext uri="{BB962C8B-B14F-4D97-AF65-F5344CB8AC3E}">
        <p14:creationId xmlns:p14="http://schemas.microsoft.com/office/powerpoint/2010/main" val="7608227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4</a:t>
            </a:fld>
            <a:endParaRPr lang="en-US"/>
          </a:p>
        </p:txBody>
      </p:sp>
    </p:spTree>
    <p:extLst>
      <p:ext uri="{BB962C8B-B14F-4D97-AF65-F5344CB8AC3E}">
        <p14:creationId xmlns:p14="http://schemas.microsoft.com/office/powerpoint/2010/main" val="167380423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Our procedural (C) implementation of BMI would be a great example of Immobility… maybe a good example of  all three of these.  </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46</a:t>
            </a:fld>
            <a:endParaRPr lang="en-US"/>
          </a:p>
        </p:txBody>
      </p:sp>
    </p:spTree>
    <p:extLst>
      <p:ext uri="{BB962C8B-B14F-4D97-AF65-F5344CB8AC3E}">
        <p14:creationId xmlns:p14="http://schemas.microsoft.com/office/powerpoint/2010/main" val="27726632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Calendar, Activities List, and Assignments</a:t>
            </a:r>
          </a:p>
        </p:txBody>
      </p:sp>
      <p:sp>
        <p:nvSpPr>
          <p:cNvPr id="4" name="Slide Number Placeholder 3"/>
          <p:cNvSpPr>
            <a:spLocks noGrp="1"/>
          </p:cNvSpPr>
          <p:nvPr>
            <p:ph type="sldNum" sz="quarter" idx="5"/>
          </p:nvPr>
        </p:nvSpPr>
        <p:spPr/>
        <p:txBody>
          <a:bodyPr/>
          <a:lstStyle/>
          <a:p>
            <a:fld id="{35A4D32B-0177-4B34-AE20-6C72705619FE}" type="slidenum">
              <a:rPr lang="en-US" smtClean="0"/>
              <a:t>7</a:t>
            </a:fld>
            <a:endParaRPr lang="en-US"/>
          </a:p>
        </p:txBody>
      </p:sp>
    </p:spTree>
    <p:extLst>
      <p:ext uri="{BB962C8B-B14F-4D97-AF65-F5344CB8AC3E}">
        <p14:creationId xmlns:p14="http://schemas.microsoft.com/office/powerpoint/2010/main" val="1584818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Grace period until Monday morning a 6am CT</a:t>
            </a:r>
          </a:p>
        </p:txBody>
      </p:sp>
      <p:sp>
        <p:nvSpPr>
          <p:cNvPr id="4" name="Slide Number Placeholder 3"/>
          <p:cNvSpPr>
            <a:spLocks noGrp="1"/>
          </p:cNvSpPr>
          <p:nvPr>
            <p:ph type="sldNum" sz="quarter" idx="5"/>
          </p:nvPr>
        </p:nvSpPr>
        <p:spPr/>
        <p:txBody>
          <a:bodyPr/>
          <a:lstStyle/>
          <a:p>
            <a:fld id="{35A4D32B-0177-4B34-AE20-6C72705619FE}" type="slidenum">
              <a:rPr lang="en-US" smtClean="0"/>
              <a:t>8</a:t>
            </a:fld>
            <a:endParaRPr lang="en-US"/>
          </a:p>
        </p:txBody>
      </p:sp>
    </p:spTree>
    <p:extLst>
      <p:ext uri="{BB962C8B-B14F-4D97-AF65-F5344CB8AC3E}">
        <p14:creationId xmlns:p14="http://schemas.microsoft.com/office/powerpoint/2010/main" val="27028562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9</a:t>
            </a:fld>
            <a:endParaRPr lang="en-US"/>
          </a:p>
        </p:txBody>
      </p:sp>
    </p:spTree>
    <p:extLst>
      <p:ext uri="{BB962C8B-B14F-4D97-AF65-F5344CB8AC3E}">
        <p14:creationId xmlns:p14="http://schemas.microsoft.com/office/powerpoint/2010/main" val="39766421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11</a:t>
            </a:fld>
            <a:endParaRPr lang="en-US" dirty="0"/>
          </a:p>
        </p:txBody>
      </p:sp>
    </p:spTree>
    <p:extLst>
      <p:ext uri="{BB962C8B-B14F-4D97-AF65-F5344CB8AC3E}">
        <p14:creationId xmlns:p14="http://schemas.microsoft.com/office/powerpoint/2010/main" val="26112442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Calendar, Activities List, and Assignments</a:t>
            </a:r>
          </a:p>
        </p:txBody>
      </p:sp>
      <p:sp>
        <p:nvSpPr>
          <p:cNvPr id="4" name="Slide Number Placeholder 3"/>
          <p:cNvSpPr>
            <a:spLocks noGrp="1"/>
          </p:cNvSpPr>
          <p:nvPr>
            <p:ph type="sldNum" sz="quarter" idx="5"/>
          </p:nvPr>
        </p:nvSpPr>
        <p:spPr/>
        <p:txBody>
          <a:bodyPr/>
          <a:lstStyle/>
          <a:p>
            <a:fld id="{35A4D32B-0177-4B34-AE20-6C72705619FE}" type="slidenum">
              <a:rPr lang="en-US" smtClean="0"/>
              <a:t>12</a:t>
            </a:fld>
            <a:endParaRPr lang="en-US"/>
          </a:p>
        </p:txBody>
      </p:sp>
    </p:spTree>
    <p:extLst>
      <p:ext uri="{BB962C8B-B14F-4D97-AF65-F5344CB8AC3E}">
        <p14:creationId xmlns:p14="http://schemas.microsoft.com/office/powerpoint/2010/main" val="14312245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379CA-5593-44B9-9585-5A7B08973D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AE673A-A12E-4EAE-AAEE-1D8C33B979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310A690-A5A9-42A5-957B-F20434309F0A}"/>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5" name="Footer Placeholder 4">
            <a:extLst>
              <a:ext uri="{FF2B5EF4-FFF2-40B4-BE49-F238E27FC236}">
                <a16:creationId xmlns:a16="http://schemas.microsoft.com/office/drawing/2014/main" id="{32148F73-40C8-4265-B665-988DFC4EDD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F18BEF-A0EA-4B00-B92A-31BD5EA07360}"/>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822704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F0A69-0A96-4408-918B-852C238896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68B5C5-5982-4F25-BF80-70A68DCD790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71C0DD-D1D4-451C-BF1E-F37CA37CC2C3}"/>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5" name="Footer Placeholder 4">
            <a:extLst>
              <a:ext uri="{FF2B5EF4-FFF2-40B4-BE49-F238E27FC236}">
                <a16:creationId xmlns:a16="http://schemas.microsoft.com/office/drawing/2014/main" id="{EACD31F2-3E3C-47BF-8B74-C37BA0DD16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D0682A-A511-4060-AAD3-319915F8335F}"/>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1184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BE9592-4564-44CF-B146-ABA3624CF6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9E50E9-A590-46E1-B22A-4BA751B758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A8E949-42D9-4FCC-AAF3-EFB914BE717A}"/>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5" name="Footer Placeholder 4">
            <a:extLst>
              <a:ext uri="{FF2B5EF4-FFF2-40B4-BE49-F238E27FC236}">
                <a16:creationId xmlns:a16="http://schemas.microsoft.com/office/drawing/2014/main" id="{9543ABB1-B5C4-4B83-BF75-02D3BBA001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972D29-A262-47C0-9FDC-2EE0780D1345}"/>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032770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B57A-183D-4B36-9232-552CD47950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00C98B-E3AB-45A4-A3E1-FF422E2850D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7B8398-2635-4C1D-9564-19BA39C32F70}"/>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5" name="Footer Placeholder 4">
            <a:extLst>
              <a:ext uri="{FF2B5EF4-FFF2-40B4-BE49-F238E27FC236}">
                <a16:creationId xmlns:a16="http://schemas.microsoft.com/office/drawing/2014/main" id="{A27A9543-AD96-46BC-8DF7-8D3A431CC8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D41951-E228-421B-B28B-A22DED09D09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60182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56655-2C75-4449-B634-FB2919A1E58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2D49C01-BA41-4848-89BE-AEBD93EC17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F384383-F8B1-435B-BBF7-82BF7331507D}"/>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5" name="Footer Placeholder 4">
            <a:extLst>
              <a:ext uri="{FF2B5EF4-FFF2-40B4-BE49-F238E27FC236}">
                <a16:creationId xmlns:a16="http://schemas.microsoft.com/office/drawing/2014/main" id="{4ABBF78A-8E6A-4777-828A-7D4D21D80F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FC4756-2709-41FD-88D4-E95D85649D1E}"/>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52750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11BDA-7A16-461F-9C8A-4B7C940EE7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F7449F-FB5B-4BA4-86FD-F61EAFAC92A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28406EE-9A59-4BAD-AF1C-D47A03001A3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74744E-2FCD-4385-BC54-467012E272A2}"/>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6" name="Footer Placeholder 5">
            <a:extLst>
              <a:ext uri="{FF2B5EF4-FFF2-40B4-BE49-F238E27FC236}">
                <a16:creationId xmlns:a16="http://schemas.microsoft.com/office/drawing/2014/main" id="{1341EDA2-C9E2-4C4E-A16E-24760B7793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D5CB8C-065A-4771-8014-F924C9A76A29}"/>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112077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4F573-D3B3-41CF-83F4-FB0F164745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F6BC6E-3A34-4FC8-9590-CFFCBE7A4D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AE2EE51-3653-4E27-A438-2A59EB99932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971A0ED-D53F-4A9D-9260-E6196201DE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58D368D-018B-4D8D-97BA-7EA4B5A103D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6B6CC1-883C-4C1E-9BAD-C19C13B698BF}"/>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8" name="Footer Placeholder 7">
            <a:extLst>
              <a:ext uri="{FF2B5EF4-FFF2-40B4-BE49-F238E27FC236}">
                <a16:creationId xmlns:a16="http://schemas.microsoft.com/office/drawing/2014/main" id="{B3E1A70F-1E03-456D-8F68-D9D440D95CC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F6B607-F078-4C1F-A38F-1D01E07470E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334832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338F5-2814-457A-B867-83EA39B6DA6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AF6261F-9A9E-4B99-B9FE-B00381CB4B6D}"/>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4" name="Footer Placeholder 3">
            <a:extLst>
              <a:ext uri="{FF2B5EF4-FFF2-40B4-BE49-F238E27FC236}">
                <a16:creationId xmlns:a16="http://schemas.microsoft.com/office/drawing/2014/main" id="{CFE28554-E12A-4C0E-A2CD-1F7E7901DA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5EDE96-8BAE-4BD2-8359-AB9A4F1DB55A}"/>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935340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E4D235-B521-434F-9C3A-7CE875F02BD6}"/>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3" name="Footer Placeholder 2">
            <a:extLst>
              <a:ext uri="{FF2B5EF4-FFF2-40B4-BE49-F238E27FC236}">
                <a16:creationId xmlns:a16="http://schemas.microsoft.com/office/drawing/2014/main" id="{91DEB77C-E2C4-4B20-ADA3-6063C1E315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30CBED-9E87-451E-B4D8-6D08340CF5D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964749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AF71D-6F99-4644-9C32-F273FFE40D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BD05EF-C2B9-456F-8835-AC3B30EC3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87F5425-39B1-448C-8C09-17379C3757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E4BA82B-3112-4EFF-AC26-2E5364247771}"/>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6" name="Footer Placeholder 5">
            <a:extLst>
              <a:ext uri="{FF2B5EF4-FFF2-40B4-BE49-F238E27FC236}">
                <a16:creationId xmlns:a16="http://schemas.microsoft.com/office/drawing/2014/main" id="{1F906351-6F3F-4F91-83A9-98E77363B5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2C2999-BD87-4680-BD2C-CB3D582E63FD}"/>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929077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50D97-8169-48FD-9147-8032374DD1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4B0208-ECE4-4EC6-8863-4F0A678DCC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318575-E703-4582-85F8-8E9B25B799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B162DF0-4906-4B3E-BFDB-1D097C8B911A}"/>
              </a:ext>
            </a:extLst>
          </p:cNvPr>
          <p:cNvSpPr>
            <a:spLocks noGrp="1"/>
          </p:cNvSpPr>
          <p:nvPr>
            <p:ph type="dt" sz="half" idx="10"/>
          </p:nvPr>
        </p:nvSpPr>
        <p:spPr/>
        <p:txBody>
          <a:bodyPr/>
          <a:lstStyle/>
          <a:p>
            <a:fld id="{1B52E0E1-344B-4E26-B5AD-CE86AB802485}" type="datetimeFigureOut">
              <a:rPr lang="en-US" smtClean="0"/>
              <a:t>1/20/20</a:t>
            </a:fld>
            <a:endParaRPr lang="en-US"/>
          </a:p>
        </p:txBody>
      </p:sp>
      <p:sp>
        <p:nvSpPr>
          <p:cNvPr id="6" name="Footer Placeholder 5">
            <a:extLst>
              <a:ext uri="{FF2B5EF4-FFF2-40B4-BE49-F238E27FC236}">
                <a16:creationId xmlns:a16="http://schemas.microsoft.com/office/drawing/2014/main" id="{519B56B4-594C-41A7-9BB0-DDD2A8B01B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B95E30-F343-40B8-BCB6-C1A66C3E74C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175478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BE1329-2699-44E1-85C9-6B4F2B3C38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740CC9-D7DA-4EED-A52B-F8230F3131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75B572-3054-4639-B241-E9DD972373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52E0E1-344B-4E26-B5AD-CE86AB802485}" type="datetimeFigureOut">
              <a:rPr lang="en-US" smtClean="0"/>
              <a:t>1/20/20</a:t>
            </a:fld>
            <a:endParaRPr lang="en-US"/>
          </a:p>
        </p:txBody>
      </p:sp>
      <p:sp>
        <p:nvSpPr>
          <p:cNvPr id="5" name="Footer Placeholder 4">
            <a:extLst>
              <a:ext uri="{FF2B5EF4-FFF2-40B4-BE49-F238E27FC236}">
                <a16:creationId xmlns:a16="http://schemas.microsoft.com/office/drawing/2014/main" id="{D5787CDE-CC99-473F-8F62-749AA3E6D1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D96558F-BCFA-4DF9-8CEB-3521E11E99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5900C9-C1B7-4F1C-92F7-17C30857463A}" type="slidenum">
              <a:rPr lang="en-US" smtClean="0"/>
              <a:t>‹#›</a:t>
            </a:fld>
            <a:endParaRPr lang="en-US"/>
          </a:p>
        </p:txBody>
      </p:sp>
    </p:spTree>
    <p:extLst>
      <p:ext uri="{BB962C8B-B14F-4D97-AF65-F5344CB8AC3E}">
        <p14:creationId xmlns:p14="http://schemas.microsoft.com/office/powerpoint/2010/main" val="3021765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hyperlink" Target="https://commons.wikimedia.org/w/index.php?curid=44894952" TargetMode="External"/><Relationship Id="rId5" Type="http://schemas.openxmlformats.org/officeDocument/2006/relationships/hyperlink" Target="https://creativecommons.org/licenses/by-sa/4.0" TargetMode="External"/><Relationship Id="rId4" Type="http://schemas.openxmlformats.org/officeDocument/2006/relationships/hyperlink" Target="file:///./commons.wikimedia.org/w/index.php"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hyperlink" Target="https://commons.wikimedia.org/w/index.php?curid=44894952" TargetMode="External"/><Relationship Id="rId5" Type="http://schemas.openxmlformats.org/officeDocument/2006/relationships/hyperlink" Target="https://creativecommons.org/licenses/by-sa/4.0" TargetMode="External"/><Relationship Id="rId4" Type="http://schemas.openxmlformats.org/officeDocument/2006/relationships/hyperlink" Target="file:///./commons.wikimedia.org/w/index.php"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www.theregister.co.uk/2018/05/08/windows_notepad_unix_linux_macos/"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en.wikipedia.org/wiki/Class_diagram"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3" Type="http://schemas.openxmlformats.org/officeDocument/2006/relationships/hyperlink" Target="https://en.wikipedia.org/wiki/Class_diagram" TargetMode="External"/><Relationship Id="rId7"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hyperlink" Target="http://www.slate.com/articles/technology/technology/2011/01/space_invaders.html"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code.visualstudio.com/docs/setup/mac" TargetMode="External"/><Relationship Id="rId2" Type="http://schemas.openxmlformats.org/officeDocument/2006/relationships/notesSlide" Target="../notesSlides/notesSlide36.xml"/><Relationship Id="rId1" Type="http://schemas.openxmlformats.org/officeDocument/2006/relationships/slideLayout" Target="../slideLayouts/slideLayout1.xml"/><Relationship Id="rId4" Type="http://schemas.openxmlformats.org/officeDocument/2006/relationships/image" Target="../media/image19.tiff"/></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commons.wikimedia.org/w/index.php?curid=44894952" TargetMode="External"/><Relationship Id="rId5" Type="http://schemas.openxmlformats.org/officeDocument/2006/relationships/hyperlink" Target="https://creativecommons.org/licenses/by-sa/4.0" TargetMode="External"/><Relationship Id="rId4" Type="http://schemas.openxmlformats.org/officeDocument/2006/relationships/hyperlink" Target="file:///./commons.wikimedia.org/w/index.php" TargetMode="Externa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5.emf"/><Relationship Id="rId4" Type="http://schemas.openxmlformats.org/officeDocument/2006/relationships/package" Target="../embeddings/Microsoft_Excel_Worksheet.xlsx"/></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fontScale="90000"/>
          </a:bodyPr>
          <a:lstStyle/>
          <a:p>
            <a:r>
              <a:rPr lang="en-US" sz="3600" dirty="0"/>
              <a:t>Discussion &amp; Lecture Session</a:t>
            </a:r>
            <a:br>
              <a:rPr lang="en-US" sz="3600" dirty="0"/>
            </a:br>
            <a:r>
              <a:rPr lang="en-US" sz="3600" dirty="0"/>
              <a:t>Sound &amp; Recording Check</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423219"/>
            <a:ext cx="10718950" cy="4839358"/>
          </a:xfrm>
        </p:spPr>
        <p:txBody>
          <a:bodyPr>
            <a:normAutofit fontScale="92500" lnSpcReduction="20000"/>
          </a:bodyPr>
          <a:lstStyle/>
          <a:p>
            <a:pPr marL="0" indent="0">
              <a:spcBef>
                <a:spcPts val="1800"/>
              </a:spcBef>
              <a:buNone/>
            </a:pPr>
            <a:r>
              <a:rPr lang="en-US" sz="2000" dirty="0"/>
              <a:t>Remote participants:</a:t>
            </a:r>
          </a:p>
          <a:p>
            <a:pPr>
              <a:spcBef>
                <a:spcPts val="1800"/>
              </a:spcBef>
            </a:pPr>
            <a:r>
              <a:rPr lang="en-US" sz="2000" dirty="0"/>
              <a:t>Log into Join.me</a:t>
            </a:r>
          </a:p>
          <a:p>
            <a:pPr>
              <a:spcBef>
                <a:spcPts val="1800"/>
              </a:spcBef>
            </a:pPr>
            <a:r>
              <a:rPr lang="en-US" sz="2000" dirty="0"/>
              <a:t>Announce yourself and provide your name on the phone and/or in the chat session</a:t>
            </a:r>
          </a:p>
          <a:p>
            <a:pPr>
              <a:spcBef>
                <a:spcPts val="1800"/>
              </a:spcBef>
            </a:pPr>
            <a:r>
              <a:rPr lang="en-US" sz="2000" dirty="0"/>
              <a:t>For Screen Sharing utilize your computer</a:t>
            </a:r>
          </a:p>
          <a:p>
            <a:pPr>
              <a:spcBef>
                <a:spcPts val="1800"/>
              </a:spcBef>
            </a:pPr>
            <a:r>
              <a:rPr lang="en-US" sz="2000" dirty="0"/>
              <a:t>For conference call audio utilize your computer speakers and microphone OR dial into the session with your mobile phone</a:t>
            </a:r>
          </a:p>
          <a:p>
            <a:pPr marL="0" indent="0">
              <a:spcBef>
                <a:spcPts val="1800"/>
              </a:spcBef>
              <a:buNone/>
            </a:pPr>
            <a:r>
              <a:rPr lang="en-US" sz="2000" dirty="0"/>
              <a:t>Onsite participants:</a:t>
            </a:r>
          </a:p>
          <a:p>
            <a:pPr>
              <a:spcBef>
                <a:spcPts val="1800"/>
              </a:spcBef>
            </a:pPr>
            <a:r>
              <a:rPr lang="en-US" sz="2000" dirty="0"/>
              <a:t>Sit in a good spot near the “speaker phone” if possible</a:t>
            </a:r>
          </a:p>
          <a:p>
            <a:pPr>
              <a:spcBef>
                <a:spcPts val="1800"/>
              </a:spcBef>
            </a:pPr>
            <a:r>
              <a:rPr lang="en-US" sz="2000" dirty="0"/>
              <a:t>Optionally sign into Join.me… but make sure that your microphone and speakers are muted/off</a:t>
            </a:r>
          </a:p>
          <a:p>
            <a:pPr marL="0" indent="0">
              <a:spcBef>
                <a:spcPts val="1800"/>
              </a:spcBef>
              <a:buNone/>
            </a:pPr>
            <a:endParaRPr lang="en-US" sz="2000" dirty="0"/>
          </a:p>
          <a:p>
            <a:pPr marL="0" indent="0">
              <a:spcBef>
                <a:spcPts val="1800"/>
              </a:spcBef>
              <a:buNone/>
            </a:pPr>
            <a:r>
              <a:rPr lang="en-US" sz="2000" dirty="0"/>
              <a:t>Test recording by starting recording and then stop recording after a few seconds</a:t>
            </a:r>
          </a:p>
          <a:p>
            <a:pPr marL="0" indent="0">
              <a:spcBef>
                <a:spcPts val="1800"/>
              </a:spcBef>
              <a:buNone/>
            </a:pPr>
            <a:r>
              <a:rPr lang="en-US" sz="2000" dirty="0"/>
              <a:t>Check recording sound when video is released by Join.me</a:t>
            </a:r>
          </a:p>
        </p:txBody>
      </p:sp>
    </p:spTree>
    <p:extLst>
      <p:ext uri="{BB962C8B-B14F-4D97-AF65-F5344CB8AC3E}">
        <p14:creationId xmlns:p14="http://schemas.microsoft.com/office/powerpoint/2010/main" val="30272046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5"/>
            <a:ext cx="10515600" cy="1325563"/>
          </a:xfrm>
        </p:spPr>
        <p:txBody>
          <a:bodyPr/>
          <a:lstStyle/>
          <a:p>
            <a:r>
              <a:rPr lang="en-US" dirty="0"/>
              <a:t>Demo Guidelines – Listener </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400" dirty="0"/>
              <a:t>Everyone will be listening to many demos during the semester.</a:t>
            </a:r>
          </a:p>
          <a:p>
            <a:pPr marL="0" indent="0">
              <a:buNone/>
            </a:pPr>
            <a:r>
              <a:rPr lang="en-US" sz="2400" dirty="0"/>
              <a:t>Your responsibilities during the demo is:</a:t>
            </a:r>
          </a:p>
          <a:p>
            <a:r>
              <a:rPr lang="en-US" sz="2400" dirty="0"/>
              <a:t>Actively listen and watch what is being demoed</a:t>
            </a:r>
          </a:p>
          <a:p>
            <a:r>
              <a:rPr lang="en-US" sz="2400" dirty="0"/>
              <a:t>Come up with a meaningful yet easy to answer question</a:t>
            </a:r>
          </a:p>
          <a:p>
            <a:r>
              <a:rPr lang="en-US" sz="2400" dirty="0"/>
              <a:t>During or after the demo ask your question if the presenter does not get “sufficient” questions from other listeners</a:t>
            </a:r>
          </a:p>
          <a:p>
            <a:r>
              <a:rPr lang="en-US" sz="2400" dirty="0"/>
              <a:t>Do not ask hard question or attempt to review the presenters code</a:t>
            </a:r>
          </a:p>
          <a:p>
            <a:r>
              <a:rPr lang="en-US" sz="2400" dirty="0"/>
              <a:t>Clap for the presenter at the end of the demo and thank them for presenting</a:t>
            </a:r>
          </a:p>
          <a:p>
            <a:r>
              <a:rPr lang="en-US" sz="2400" dirty="0"/>
              <a:t>If you have a hard question or want to make a recommendation, do it later and in private</a:t>
            </a:r>
          </a:p>
        </p:txBody>
      </p:sp>
    </p:spTree>
    <p:extLst>
      <p:ext uri="{BB962C8B-B14F-4D97-AF65-F5344CB8AC3E}">
        <p14:creationId xmlns:p14="http://schemas.microsoft.com/office/powerpoint/2010/main" val="31697401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Demos</a:t>
            </a:r>
          </a:p>
        </p:txBody>
      </p:sp>
    </p:spTree>
    <p:extLst>
      <p:ext uri="{BB962C8B-B14F-4D97-AF65-F5344CB8AC3E}">
        <p14:creationId xmlns:p14="http://schemas.microsoft.com/office/powerpoint/2010/main" val="14085876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FD3EE-6698-4602-B4C0-718F014616A4}"/>
              </a:ext>
            </a:extLst>
          </p:cNvPr>
          <p:cNvSpPr>
            <a:spLocks noGrp="1"/>
          </p:cNvSpPr>
          <p:nvPr>
            <p:ph type="title"/>
          </p:nvPr>
        </p:nvSpPr>
        <p:spPr/>
        <p:txBody>
          <a:bodyPr/>
          <a:lstStyle/>
          <a:p>
            <a:r>
              <a:rPr lang="en-US" dirty="0"/>
              <a:t>Scrum Process – Sprint Retrospective</a:t>
            </a:r>
          </a:p>
        </p:txBody>
      </p:sp>
      <p:pic>
        <p:nvPicPr>
          <p:cNvPr id="1026" name="Picture 2" descr="https://upload.wikimedia.org/wikipedia/commons/d/df/Scrum_Framework.png">
            <a:extLst>
              <a:ext uri="{FF2B5EF4-FFF2-40B4-BE49-F238E27FC236}">
                <a16:creationId xmlns:a16="http://schemas.microsoft.com/office/drawing/2014/main" id="{94D187A3-9AAC-4908-B843-2E262C28DB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1847" y="1341064"/>
            <a:ext cx="8138182" cy="4531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5034F42-102F-445B-BE40-5AF1FC99349D}"/>
              </a:ext>
            </a:extLst>
          </p:cNvPr>
          <p:cNvSpPr/>
          <p:nvPr/>
        </p:nvSpPr>
        <p:spPr>
          <a:xfrm>
            <a:off x="3916346" y="6123543"/>
            <a:ext cx="4749185" cy="369332"/>
          </a:xfrm>
          <a:prstGeom prst="rect">
            <a:avLst/>
          </a:prstGeom>
        </p:spPr>
        <p:txBody>
          <a:bodyPr wrap="none">
            <a:spAutoFit/>
          </a:bodyPr>
          <a:lstStyle/>
          <a:p>
            <a:r>
              <a:rPr lang="en-US" dirty="0"/>
              <a:t>By </a:t>
            </a:r>
            <a:r>
              <a:rPr lang="en-US" dirty="0" err="1">
                <a:hlinkClick r:id="rId4" tooltip="User:Dr ian mitchell (page does not exist)"/>
              </a:rPr>
              <a:t>Dr</a:t>
            </a:r>
            <a:r>
              <a:rPr lang="en-US" dirty="0">
                <a:hlinkClick r:id="rId4" tooltip="User:Dr ian mitchell (page does not exist)"/>
              </a:rPr>
              <a:t> </a:t>
            </a:r>
            <a:r>
              <a:rPr lang="en-US" dirty="0" err="1">
                <a:hlinkClick r:id="rId4" tooltip="User:Dr ian mitchell (page does not exist)"/>
              </a:rPr>
              <a:t>ian</a:t>
            </a:r>
            <a:r>
              <a:rPr lang="en-US" dirty="0">
                <a:hlinkClick r:id="rId4" tooltip="User:Dr ian mitchell (page does not exist)"/>
              </a:rPr>
              <a:t> </a:t>
            </a:r>
            <a:r>
              <a:rPr lang="en-US" dirty="0" err="1">
                <a:hlinkClick r:id="rId4" tooltip="User:Dr ian mitchell (page does not exist)"/>
              </a:rPr>
              <a:t>mitchell</a:t>
            </a:r>
            <a:r>
              <a:rPr lang="en-US" dirty="0"/>
              <a:t> - Own work, </a:t>
            </a:r>
            <a:r>
              <a:rPr lang="en-US" dirty="0">
                <a:hlinkClick r:id="rId5" tooltip="Creative Commons Attribution-Share Alike 4.0"/>
              </a:rPr>
              <a:t>CC BY-SA 4.0</a:t>
            </a:r>
            <a:r>
              <a:rPr lang="en-US" dirty="0"/>
              <a:t>, </a:t>
            </a:r>
            <a:r>
              <a:rPr lang="en-US" dirty="0">
                <a:hlinkClick r:id="rId6"/>
              </a:rPr>
              <a:t>Link</a:t>
            </a:r>
            <a:endParaRPr lang="en-US" dirty="0"/>
          </a:p>
        </p:txBody>
      </p:sp>
      <p:sp>
        <p:nvSpPr>
          <p:cNvPr id="13" name="Oval 12">
            <a:extLst>
              <a:ext uri="{FF2B5EF4-FFF2-40B4-BE49-F238E27FC236}">
                <a16:creationId xmlns:a16="http://schemas.microsoft.com/office/drawing/2014/main" id="{CB822028-AE62-4F61-8F14-297C0D4C1218}"/>
              </a:ext>
            </a:extLst>
          </p:cNvPr>
          <p:cNvSpPr/>
          <p:nvPr/>
        </p:nvSpPr>
        <p:spPr>
          <a:xfrm>
            <a:off x="8801502" y="4856524"/>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31967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t>Start, Stop, Continue Retrospective Feedback Model</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198" y="1690688"/>
            <a:ext cx="10515601" cy="4486275"/>
          </a:xfrm>
        </p:spPr>
        <p:txBody>
          <a:bodyPr>
            <a:normAutofit/>
          </a:bodyPr>
          <a:lstStyle/>
          <a:p>
            <a:pPr marL="0" indent="0">
              <a:spcAft>
                <a:spcPts val="600"/>
              </a:spcAft>
              <a:buNone/>
            </a:pPr>
            <a:r>
              <a:rPr lang="en-US" sz="2000" b="1" u="sng" dirty="0"/>
              <a:t>Continue</a:t>
            </a:r>
            <a:r>
              <a:rPr lang="en-US" sz="2000" dirty="0"/>
              <a:t>: What is working? Something that we should make sure that we continue to do. </a:t>
            </a:r>
          </a:p>
          <a:p>
            <a:pPr marL="0" indent="0">
              <a:spcAft>
                <a:spcPts val="600"/>
              </a:spcAft>
              <a:buNone/>
            </a:pPr>
            <a:r>
              <a:rPr lang="en-US" sz="2000" b="1" u="sng" dirty="0"/>
              <a:t>Start</a:t>
            </a:r>
            <a:r>
              <a:rPr lang="en-US" sz="2000" dirty="0"/>
              <a:t>: What is something that would be nice to do that we are not doing now? Maybe something that you have seen work well in other classes or with other teams. </a:t>
            </a:r>
          </a:p>
          <a:p>
            <a:pPr marL="0" indent="0">
              <a:spcAft>
                <a:spcPts val="600"/>
              </a:spcAft>
              <a:buNone/>
            </a:pPr>
            <a:r>
              <a:rPr lang="en-US" sz="2000" b="1" u="sng" dirty="0"/>
              <a:t>Stop</a:t>
            </a:r>
            <a:r>
              <a:rPr lang="en-US" sz="2000" dirty="0"/>
              <a:t>: What is not working? Something that we should stop doing. </a:t>
            </a:r>
          </a:p>
        </p:txBody>
      </p:sp>
    </p:spTree>
    <p:extLst>
      <p:ext uri="{BB962C8B-B14F-4D97-AF65-F5344CB8AC3E}">
        <p14:creationId xmlns:p14="http://schemas.microsoft.com/office/powerpoint/2010/main" val="22672140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fontScale="90000"/>
          </a:bodyPr>
          <a:lstStyle/>
          <a:p>
            <a:r>
              <a:rPr lang="en-US" sz="4800" dirty="0"/>
              <a:t>Continue: Turning in Assignments on Time! Well Done!!!</a:t>
            </a:r>
          </a:p>
        </p:txBody>
      </p:sp>
    </p:spTree>
    <p:extLst>
      <p:ext uri="{BB962C8B-B14F-4D97-AF65-F5344CB8AC3E}">
        <p14:creationId xmlns:p14="http://schemas.microsoft.com/office/powerpoint/2010/main" val="2177421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Feedback?</a:t>
            </a:r>
          </a:p>
        </p:txBody>
      </p:sp>
    </p:spTree>
    <p:extLst>
      <p:ext uri="{BB962C8B-B14F-4D97-AF65-F5344CB8AC3E}">
        <p14:creationId xmlns:p14="http://schemas.microsoft.com/office/powerpoint/2010/main" val="42325313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Foreshadowing FaceDraw</a:t>
            </a:r>
          </a:p>
        </p:txBody>
      </p:sp>
      <p:sp>
        <p:nvSpPr>
          <p:cNvPr id="3" name="Content Placeholder 2"/>
          <p:cNvSpPr>
            <a:spLocks noGrp="1"/>
          </p:cNvSpPr>
          <p:nvPr>
            <p:ph idx="1"/>
          </p:nvPr>
        </p:nvSpPr>
        <p:spPr>
          <a:xfrm>
            <a:off x="838201" y="1617785"/>
            <a:ext cx="4993552" cy="4398417"/>
          </a:xfrm>
        </p:spPr>
        <p:txBody>
          <a:bodyPr>
            <a:normAutofit/>
          </a:bodyPr>
          <a:lstStyle/>
          <a:p>
            <a:pPr marL="0" indent="0">
              <a:buNone/>
            </a:pPr>
            <a:r>
              <a:rPr lang="en-US" sz="2000" dirty="0"/>
              <a:t>In the sprint 3 FaceDraw assignment, you will need to:</a:t>
            </a:r>
          </a:p>
          <a:p>
            <a:r>
              <a:rPr lang="en-US" sz="2000" dirty="0"/>
              <a:t>Create a graphical Java application</a:t>
            </a:r>
          </a:p>
          <a:p>
            <a:r>
              <a:rPr lang="en-US" sz="2000" dirty="0"/>
              <a:t>Draw 3 to 10 random faces on a window</a:t>
            </a:r>
          </a:p>
          <a:p>
            <a:r>
              <a:rPr lang="en-US" sz="2000" dirty="0"/>
              <a:t>Make each face a random width and height</a:t>
            </a:r>
          </a:p>
          <a:p>
            <a:r>
              <a:rPr lang="en-US" sz="2000" dirty="0"/>
              <a:t>Give each face a random emotion</a:t>
            </a:r>
          </a:p>
          <a:p>
            <a:r>
              <a:rPr lang="en-US" sz="2000" dirty="0"/>
              <a:t>Make it all visually appealing</a:t>
            </a:r>
          </a:p>
          <a:p>
            <a:r>
              <a:rPr lang="en-US" sz="2000" dirty="0"/>
              <a:t>And more</a:t>
            </a:r>
          </a:p>
          <a:p>
            <a:pPr marL="0" indent="0">
              <a:buNone/>
            </a:pPr>
            <a:endParaRPr lang="en-US" sz="2000" dirty="0"/>
          </a:p>
          <a:p>
            <a:pPr marL="0" indent="0">
              <a:buNone/>
            </a:pPr>
            <a:r>
              <a:rPr lang="en-US" sz="2000" dirty="0"/>
              <a:t>It will be challenging!</a:t>
            </a:r>
          </a:p>
          <a:p>
            <a:pPr marL="0" indent="0">
              <a:buNone/>
            </a:pPr>
            <a:endParaRPr lang="en-US" sz="2000" dirty="0"/>
          </a:p>
        </p:txBody>
      </p:sp>
      <p:pic>
        <p:nvPicPr>
          <p:cNvPr id="7" name="Picture 6">
            <a:extLst>
              <a:ext uri="{FF2B5EF4-FFF2-40B4-BE49-F238E27FC236}">
                <a16:creationId xmlns:a16="http://schemas.microsoft.com/office/drawing/2014/main" id="{6DB09D74-3489-4AC9-9903-3B4998415E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6047" y="1617785"/>
            <a:ext cx="4335193" cy="4712445"/>
          </a:xfrm>
          <a:prstGeom prst="rect">
            <a:avLst/>
          </a:prstGeom>
        </p:spPr>
      </p:pic>
    </p:spTree>
    <p:extLst>
      <p:ext uri="{BB962C8B-B14F-4D97-AF65-F5344CB8AC3E}">
        <p14:creationId xmlns:p14="http://schemas.microsoft.com/office/powerpoint/2010/main" val="15524190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FD3EE-6698-4602-B4C0-718F014616A4}"/>
              </a:ext>
            </a:extLst>
          </p:cNvPr>
          <p:cNvSpPr>
            <a:spLocks noGrp="1"/>
          </p:cNvSpPr>
          <p:nvPr>
            <p:ph type="title"/>
          </p:nvPr>
        </p:nvSpPr>
        <p:spPr/>
        <p:txBody>
          <a:bodyPr/>
          <a:lstStyle/>
          <a:p>
            <a:r>
              <a:rPr lang="en-US" dirty="0"/>
              <a:t>Scrum Process &amp; Roles – Sprint Planning</a:t>
            </a:r>
          </a:p>
        </p:txBody>
      </p:sp>
      <p:pic>
        <p:nvPicPr>
          <p:cNvPr id="1026" name="Picture 2" descr="https://upload.wikimedia.org/wikipedia/commons/d/df/Scrum_Framework.png">
            <a:extLst>
              <a:ext uri="{FF2B5EF4-FFF2-40B4-BE49-F238E27FC236}">
                <a16:creationId xmlns:a16="http://schemas.microsoft.com/office/drawing/2014/main" id="{94D187A3-9AAC-4908-B843-2E262C28DB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1847" y="1341064"/>
            <a:ext cx="8138182" cy="4531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5034F42-102F-445B-BE40-5AF1FC99349D}"/>
              </a:ext>
            </a:extLst>
          </p:cNvPr>
          <p:cNvSpPr/>
          <p:nvPr/>
        </p:nvSpPr>
        <p:spPr>
          <a:xfrm>
            <a:off x="3916346" y="6123543"/>
            <a:ext cx="4749185" cy="369332"/>
          </a:xfrm>
          <a:prstGeom prst="rect">
            <a:avLst/>
          </a:prstGeom>
        </p:spPr>
        <p:txBody>
          <a:bodyPr wrap="none">
            <a:spAutoFit/>
          </a:bodyPr>
          <a:lstStyle/>
          <a:p>
            <a:r>
              <a:rPr lang="en-US" dirty="0"/>
              <a:t>By </a:t>
            </a:r>
            <a:r>
              <a:rPr lang="en-US" dirty="0" err="1">
                <a:hlinkClick r:id="rId4" tooltip="User:Dr ian mitchell (page does not exist)"/>
              </a:rPr>
              <a:t>Dr</a:t>
            </a:r>
            <a:r>
              <a:rPr lang="en-US" dirty="0">
                <a:hlinkClick r:id="rId4" tooltip="User:Dr ian mitchell (page does not exist)"/>
              </a:rPr>
              <a:t> </a:t>
            </a:r>
            <a:r>
              <a:rPr lang="en-US" dirty="0" err="1">
                <a:hlinkClick r:id="rId4" tooltip="User:Dr ian mitchell (page does not exist)"/>
              </a:rPr>
              <a:t>ian</a:t>
            </a:r>
            <a:r>
              <a:rPr lang="en-US" dirty="0">
                <a:hlinkClick r:id="rId4" tooltip="User:Dr ian mitchell (page does not exist)"/>
              </a:rPr>
              <a:t> </a:t>
            </a:r>
            <a:r>
              <a:rPr lang="en-US" dirty="0" err="1">
                <a:hlinkClick r:id="rId4" tooltip="User:Dr ian mitchell (page does not exist)"/>
              </a:rPr>
              <a:t>mitchell</a:t>
            </a:r>
            <a:r>
              <a:rPr lang="en-US" dirty="0"/>
              <a:t> - Own work, </a:t>
            </a:r>
            <a:r>
              <a:rPr lang="en-US" dirty="0">
                <a:hlinkClick r:id="rId5" tooltip="Creative Commons Attribution-Share Alike 4.0"/>
              </a:rPr>
              <a:t>CC BY-SA 4.0</a:t>
            </a:r>
            <a:r>
              <a:rPr lang="en-US" dirty="0"/>
              <a:t>, </a:t>
            </a:r>
            <a:r>
              <a:rPr lang="en-US" dirty="0">
                <a:hlinkClick r:id="rId6"/>
              </a:rPr>
              <a:t>Link</a:t>
            </a:r>
            <a:endParaRPr lang="en-US" dirty="0"/>
          </a:p>
        </p:txBody>
      </p:sp>
      <p:sp>
        <p:nvSpPr>
          <p:cNvPr id="13" name="Oval 12">
            <a:extLst>
              <a:ext uri="{FF2B5EF4-FFF2-40B4-BE49-F238E27FC236}">
                <a16:creationId xmlns:a16="http://schemas.microsoft.com/office/drawing/2014/main" id="{CB822028-AE62-4F61-8F14-297C0D4C1218}"/>
              </a:ext>
            </a:extLst>
          </p:cNvPr>
          <p:cNvSpPr/>
          <p:nvPr/>
        </p:nvSpPr>
        <p:spPr>
          <a:xfrm>
            <a:off x="3492082" y="4266588"/>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57510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fontScale="90000"/>
          </a:bodyPr>
          <a:lstStyle/>
          <a:p>
            <a:r>
              <a:rPr lang="en-US" sz="4800" dirty="0"/>
              <a:t>Design Patterns</a:t>
            </a:r>
            <a:br>
              <a:rPr lang="en-US" sz="4800" dirty="0"/>
            </a:br>
            <a:br>
              <a:rPr lang="en-US" sz="4800" dirty="0"/>
            </a:br>
            <a:r>
              <a:rPr lang="en-US" sz="4800" dirty="0"/>
              <a:t>(Who are the Gang of Four?)</a:t>
            </a:r>
          </a:p>
        </p:txBody>
      </p:sp>
    </p:spTree>
    <p:extLst>
      <p:ext uri="{BB962C8B-B14F-4D97-AF65-F5344CB8AC3E}">
        <p14:creationId xmlns:p14="http://schemas.microsoft.com/office/powerpoint/2010/main" val="39797813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Model-View-Controller (MVC)</a:t>
            </a:r>
          </a:p>
        </p:txBody>
      </p:sp>
      <p:pic>
        <p:nvPicPr>
          <p:cNvPr id="6" name="Picture 5">
            <a:extLst>
              <a:ext uri="{FF2B5EF4-FFF2-40B4-BE49-F238E27FC236}">
                <a16:creationId xmlns:a16="http://schemas.microsoft.com/office/drawing/2014/main" id="{2CE7C933-0F89-420D-9B13-0331165A1E50}"/>
              </a:ext>
            </a:extLst>
          </p:cNvPr>
          <p:cNvPicPr>
            <a:picLocks noChangeAspect="1"/>
          </p:cNvPicPr>
          <p:nvPr/>
        </p:nvPicPr>
        <p:blipFill>
          <a:blip r:embed="rId3"/>
          <a:stretch>
            <a:fillRect/>
          </a:stretch>
        </p:blipFill>
        <p:spPr>
          <a:xfrm>
            <a:off x="10765403" y="59830"/>
            <a:ext cx="1290389" cy="1420356"/>
          </a:xfrm>
          <a:prstGeom prst="rect">
            <a:avLst/>
          </a:prstGeom>
        </p:spPr>
      </p:pic>
      <p:pic>
        <p:nvPicPr>
          <p:cNvPr id="1026" name="Picture 2" descr="https://upload.wikimedia.org/wikipedia/commons/thumb/a/a0/MVC-Process.svg/500px-MVC-Process.svg.png">
            <a:extLst>
              <a:ext uri="{FF2B5EF4-FFF2-40B4-BE49-F238E27FC236}">
                <a16:creationId xmlns:a16="http://schemas.microsoft.com/office/drawing/2014/main" id="{58197343-A56A-436A-A4E2-8CF036E81E8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728381"/>
            <a:ext cx="3969968" cy="436696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91EBC757-1DAC-4931-A145-B2C52C88F2EE}"/>
              </a:ext>
            </a:extLst>
          </p:cNvPr>
          <p:cNvSpPr/>
          <p:nvPr/>
        </p:nvSpPr>
        <p:spPr>
          <a:xfrm>
            <a:off x="5314597" y="1511309"/>
            <a:ext cx="6096000" cy="4524315"/>
          </a:xfrm>
          <a:prstGeom prst="rect">
            <a:avLst/>
          </a:prstGeom>
        </p:spPr>
        <p:txBody>
          <a:bodyPr>
            <a:spAutoFit/>
          </a:bodyPr>
          <a:lstStyle/>
          <a:p>
            <a:endParaRPr lang="en-US" dirty="0"/>
          </a:p>
          <a:p>
            <a:r>
              <a:rPr lang="en-US" dirty="0"/>
              <a:t>Diagram of interactions within the MVC pattern.</a:t>
            </a:r>
          </a:p>
          <a:p>
            <a:r>
              <a:rPr lang="en-US" b="1" dirty="0"/>
              <a:t>Model–view–controller </a:t>
            </a:r>
            <a:r>
              <a:rPr lang="en-US" dirty="0"/>
              <a:t>is an architectural pattern commonly used for developing user interfaces that divides an application into three interconnected parts. This is done to separate internal representations of information from the ways information is presented to and accepted from the user.[1][2] The MVC design pattern decouples these major components allowing for efficient code reuse and parallel development.</a:t>
            </a:r>
          </a:p>
          <a:p>
            <a:endParaRPr lang="en-US" dirty="0"/>
          </a:p>
          <a:p>
            <a:r>
              <a:rPr lang="en-US" dirty="0"/>
              <a:t>Traditionally used for desktop graphical user interfaces (GUIs), this architecture has become popular for designing web applications and even mobile, desktop and other clients.[3] Popular programming languages like Java, C#, Ruby, PHP have MVC frameworks that are used in web application development straight out of the box</a:t>
            </a:r>
          </a:p>
        </p:txBody>
      </p:sp>
    </p:spTree>
    <p:extLst>
      <p:ext uri="{BB962C8B-B14F-4D97-AF65-F5344CB8AC3E}">
        <p14:creationId xmlns:p14="http://schemas.microsoft.com/office/powerpoint/2010/main" val="7617649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Object-Oriented Programming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rmAutofit fontScale="77500" lnSpcReduction="20000"/>
          </a:bodyPr>
          <a:lstStyle/>
          <a:p>
            <a:pPr marL="0" indent="0">
              <a:buNone/>
            </a:pPr>
            <a:r>
              <a:rPr lang="en-US" sz="2200" dirty="0"/>
              <a:t>Agenda for Wednesday, January 22</a:t>
            </a:r>
            <a:r>
              <a:rPr lang="en-US" sz="2200" baseline="30000" dirty="0"/>
              <a:t>nd</a:t>
            </a:r>
            <a:r>
              <a:rPr lang="en-US" sz="2200" dirty="0"/>
              <a:t> at 9am CT:</a:t>
            </a:r>
          </a:p>
          <a:p>
            <a:pPr marL="457200" indent="-457200">
              <a:spcBef>
                <a:spcPts val="600"/>
              </a:spcBef>
              <a:buFont typeface="+mj-lt"/>
              <a:buAutoNum type="arabicPeriod"/>
            </a:pPr>
            <a:r>
              <a:rPr lang="en-US" sz="2200" dirty="0"/>
              <a:t>Friendly Conversation Topic</a:t>
            </a:r>
          </a:p>
          <a:p>
            <a:pPr marL="457200" indent="-457200">
              <a:spcBef>
                <a:spcPts val="600"/>
              </a:spcBef>
              <a:buFont typeface="+mj-lt"/>
              <a:buAutoNum type="arabicPeriod"/>
            </a:pPr>
            <a:r>
              <a:rPr lang="en-US" sz="2200" dirty="0"/>
              <a:t>Prework</a:t>
            </a:r>
          </a:p>
          <a:p>
            <a:pPr marL="457200" indent="-457200">
              <a:spcBef>
                <a:spcPts val="600"/>
              </a:spcBef>
              <a:buFont typeface="+mj-lt"/>
              <a:buAutoNum type="arabicPeriod"/>
            </a:pPr>
            <a:r>
              <a:rPr lang="en-US" sz="2200" dirty="0"/>
              <a:t>Demos</a:t>
            </a:r>
          </a:p>
          <a:p>
            <a:pPr marL="457200" indent="-457200">
              <a:spcBef>
                <a:spcPts val="600"/>
              </a:spcBef>
              <a:buFont typeface="+mj-lt"/>
              <a:buAutoNum type="arabicPeriod"/>
            </a:pPr>
            <a:r>
              <a:rPr lang="en-US" sz="2200" dirty="0"/>
              <a:t>Sprint 1 Retrospective</a:t>
            </a:r>
          </a:p>
          <a:p>
            <a:pPr marL="457200" indent="-457200">
              <a:spcBef>
                <a:spcPts val="600"/>
              </a:spcBef>
              <a:buFont typeface="+mj-lt"/>
              <a:buAutoNum type="arabicPeriod"/>
            </a:pPr>
            <a:r>
              <a:rPr lang="en-US" sz="2200" dirty="0"/>
              <a:t>Foreshadowing FaceDraw</a:t>
            </a:r>
          </a:p>
          <a:p>
            <a:pPr marL="457200" indent="-457200">
              <a:spcBef>
                <a:spcPts val="600"/>
              </a:spcBef>
              <a:buFont typeface="+mj-lt"/>
              <a:buAutoNum type="arabicPeriod"/>
            </a:pPr>
            <a:r>
              <a:rPr lang="en-US" sz="2200" dirty="0"/>
              <a:t>Sprint 2 Planning</a:t>
            </a:r>
          </a:p>
          <a:p>
            <a:pPr marL="457200" indent="-457200">
              <a:spcBef>
                <a:spcPts val="600"/>
              </a:spcBef>
              <a:buFont typeface="+mj-lt"/>
              <a:buAutoNum type="arabicPeriod"/>
            </a:pPr>
            <a:r>
              <a:rPr lang="en-US" sz="2200" dirty="0"/>
              <a:t>Design Patterns &amp; MVC</a:t>
            </a:r>
          </a:p>
          <a:p>
            <a:pPr marL="457200" indent="-457200">
              <a:spcBef>
                <a:spcPts val="600"/>
              </a:spcBef>
              <a:buFont typeface="+mj-lt"/>
              <a:buAutoNum type="arabicPeriod"/>
            </a:pPr>
            <a:r>
              <a:rPr lang="en-US" sz="2200" dirty="0"/>
              <a:t>Files &amp; JSON</a:t>
            </a:r>
          </a:p>
          <a:p>
            <a:pPr marL="457200" indent="-457200">
              <a:spcBef>
                <a:spcPts val="600"/>
              </a:spcBef>
              <a:buFont typeface="+mj-lt"/>
              <a:buAutoNum type="arabicPeriod"/>
            </a:pPr>
            <a:r>
              <a:rPr lang="en-US" sz="2200" dirty="0"/>
              <a:t>UML</a:t>
            </a:r>
          </a:p>
          <a:p>
            <a:pPr marL="457200" indent="-457200">
              <a:spcBef>
                <a:spcPts val="600"/>
              </a:spcBef>
              <a:buFont typeface="+mj-lt"/>
              <a:buAutoNum type="arabicPeriod"/>
            </a:pPr>
            <a:r>
              <a:rPr lang="en-US" sz="2200" dirty="0"/>
              <a:t>Software Licensing &amp; Copyrights </a:t>
            </a:r>
          </a:p>
          <a:p>
            <a:pPr marL="457200" indent="-457200">
              <a:spcBef>
                <a:spcPts val="600"/>
              </a:spcBef>
              <a:buFont typeface="+mj-lt"/>
              <a:buAutoNum type="arabicPeriod"/>
            </a:pPr>
            <a:r>
              <a:rPr lang="en-US" sz="2200" dirty="0"/>
              <a:t>Assignment for Next Class</a:t>
            </a:r>
          </a:p>
          <a:p>
            <a:pPr marL="457200" indent="-457200">
              <a:spcBef>
                <a:spcPts val="600"/>
              </a:spcBef>
              <a:buFont typeface="+mj-lt"/>
              <a:buAutoNum type="arabicPeriod"/>
            </a:pPr>
            <a:r>
              <a:rPr lang="en-US" sz="2200" dirty="0"/>
              <a:t>Lab</a:t>
            </a:r>
          </a:p>
          <a:p>
            <a:pPr marL="0" indent="0">
              <a:buNone/>
            </a:pPr>
            <a:endParaRPr lang="en-US" sz="2200" dirty="0"/>
          </a:p>
          <a:p>
            <a:pPr marL="0" indent="0">
              <a:buNone/>
            </a:pPr>
            <a:r>
              <a:rPr lang="en-US" sz="2200" dirty="0"/>
              <a:t>Discussion &amp; Questions welcome at any time… please be present with no phones or email during our time together</a:t>
            </a:r>
            <a:endParaRPr lang="en-US" sz="2000" dirty="0"/>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17580555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2766218"/>
            <a:ext cx="10515600" cy="1325563"/>
          </a:xfrm>
        </p:spPr>
        <p:txBody>
          <a:bodyPr/>
          <a:lstStyle/>
          <a:p>
            <a:pPr algn="ctr"/>
            <a:r>
              <a:rPr lang="en-US" dirty="0"/>
              <a:t>Files &amp; JSON</a:t>
            </a:r>
          </a:p>
        </p:txBody>
      </p:sp>
    </p:spTree>
    <p:extLst>
      <p:ext uri="{BB962C8B-B14F-4D97-AF65-F5344CB8AC3E}">
        <p14:creationId xmlns:p14="http://schemas.microsoft.com/office/powerpoint/2010/main" val="31214948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Binary Files</a:t>
            </a:r>
          </a:p>
        </p:txBody>
      </p:sp>
      <p:sp>
        <p:nvSpPr>
          <p:cNvPr id="6" name="Content Placeholder 2"/>
          <p:cNvSpPr>
            <a:spLocks noGrp="1"/>
          </p:cNvSpPr>
          <p:nvPr>
            <p:ph idx="1"/>
          </p:nvPr>
        </p:nvSpPr>
        <p:spPr>
          <a:xfrm>
            <a:off x="838198" y="1525772"/>
            <a:ext cx="6349411" cy="4651191"/>
          </a:xfrm>
        </p:spPr>
        <p:txBody>
          <a:bodyPr>
            <a:normAutofit/>
          </a:bodyPr>
          <a:lstStyle/>
          <a:p>
            <a:pPr marL="0" indent="0">
              <a:buNone/>
            </a:pPr>
            <a:r>
              <a:rPr lang="en-US" sz="2000" dirty="0"/>
              <a:t>A binary file is a computer file that is not a text file. The term "binary file" is often used as a term meaning "non-text file". The can be open or closed formats that are generally:</a:t>
            </a:r>
          </a:p>
          <a:p>
            <a:r>
              <a:rPr lang="en-US" sz="2000" dirty="0"/>
              <a:t>Fast, small, and efficient*</a:t>
            </a:r>
          </a:p>
          <a:p>
            <a:r>
              <a:rPr lang="en-US" sz="2000" dirty="0"/>
              <a:t>Often not very portable across applications and platforms</a:t>
            </a:r>
          </a:p>
          <a:p>
            <a:r>
              <a:rPr lang="en-US" sz="2000" dirty="0"/>
              <a:t>Difficult to maintain backward compatibility</a:t>
            </a:r>
          </a:p>
          <a:p>
            <a:endParaRPr lang="en-US" sz="2000" dirty="0"/>
          </a:p>
          <a:p>
            <a:endParaRPr lang="en-US" sz="2000" dirty="0"/>
          </a:p>
        </p:txBody>
      </p:sp>
      <p:pic>
        <p:nvPicPr>
          <p:cNvPr id="3" name="Picture 2"/>
          <p:cNvPicPr>
            <a:picLocks noChangeAspect="1"/>
          </p:cNvPicPr>
          <p:nvPr/>
        </p:nvPicPr>
        <p:blipFill>
          <a:blip r:embed="rId3"/>
          <a:stretch>
            <a:fillRect/>
          </a:stretch>
        </p:blipFill>
        <p:spPr>
          <a:xfrm>
            <a:off x="7484656" y="1525772"/>
            <a:ext cx="4114800" cy="3462108"/>
          </a:xfrm>
          <a:prstGeom prst="rect">
            <a:avLst/>
          </a:prstGeom>
        </p:spPr>
      </p:pic>
    </p:spTree>
    <p:extLst>
      <p:ext uri="{BB962C8B-B14F-4D97-AF65-F5344CB8AC3E}">
        <p14:creationId xmlns:p14="http://schemas.microsoft.com/office/powerpoint/2010/main" val="40335086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Recall: Text File Encoding Standards</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0" y="1553528"/>
            <a:ext cx="10515599" cy="5075871"/>
          </a:xfrm>
        </p:spPr>
        <p:txBody>
          <a:bodyPr>
            <a:normAutofit/>
          </a:bodyPr>
          <a:lstStyle/>
          <a:p>
            <a:pPr marL="0" indent="0">
              <a:spcAft>
                <a:spcPts val="600"/>
              </a:spcAft>
              <a:buNone/>
            </a:pPr>
            <a:r>
              <a:rPr lang="en-US" sz="2000" dirty="0"/>
              <a:t>ASCII</a:t>
            </a:r>
          </a:p>
          <a:p>
            <a:pPr marL="0" indent="0">
              <a:spcAft>
                <a:spcPts val="600"/>
              </a:spcAft>
              <a:buNone/>
            </a:pPr>
            <a:r>
              <a:rPr lang="en-US" sz="2000" dirty="0"/>
              <a:t>Unicode</a:t>
            </a:r>
          </a:p>
          <a:p>
            <a:pPr marL="0" indent="0">
              <a:spcAft>
                <a:spcPts val="600"/>
              </a:spcAft>
              <a:buNone/>
            </a:pPr>
            <a:r>
              <a:rPr lang="en-US" sz="2000" dirty="0"/>
              <a:t>UTF-8</a:t>
            </a:r>
          </a:p>
          <a:p>
            <a:pPr marL="0" indent="0">
              <a:spcAft>
                <a:spcPts val="600"/>
              </a:spcAft>
              <a:buNone/>
            </a:pPr>
            <a:r>
              <a:rPr lang="en-US" sz="2000" dirty="0"/>
              <a:t>Others</a:t>
            </a:r>
          </a:p>
          <a:p>
            <a:pPr marL="0" indent="0">
              <a:spcAft>
                <a:spcPts val="600"/>
              </a:spcAft>
              <a:buNone/>
            </a:pPr>
            <a:endParaRPr lang="en-US" sz="2000" dirty="0"/>
          </a:p>
          <a:p>
            <a:pPr marL="0" indent="0">
              <a:spcAft>
                <a:spcPts val="600"/>
              </a:spcAft>
              <a:buNone/>
            </a:pPr>
            <a:endParaRPr lang="en-US" sz="2000" dirty="0"/>
          </a:p>
          <a:p>
            <a:pPr marL="0" indent="0">
              <a:spcAft>
                <a:spcPts val="600"/>
              </a:spcAft>
              <a:buNone/>
            </a:pPr>
            <a:endParaRPr lang="en-US" sz="2000" dirty="0"/>
          </a:p>
        </p:txBody>
      </p:sp>
      <p:pic>
        <p:nvPicPr>
          <p:cNvPr id="8" name="Picture 7">
            <a:extLst>
              <a:ext uri="{FF2B5EF4-FFF2-40B4-BE49-F238E27FC236}">
                <a16:creationId xmlns:a16="http://schemas.microsoft.com/office/drawing/2014/main" id="{6D419FF6-75F8-44B2-AFA4-ECF14FB72582}"/>
              </a:ext>
            </a:extLst>
          </p:cNvPr>
          <p:cNvPicPr>
            <a:picLocks noChangeAspect="1"/>
          </p:cNvPicPr>
          <p:nvPr/>
        </p:nvPicPr>
        <p:blipFill>
          <a:blip r:embed="rId3"/>
          <a:stretch>
            <a:fillRect/>
          </a:stretch>
        </p:blipFill>
        <p:spPr>
          <a:xfrm>
            <a:off x="3295649" y="1868804"/>
            <a:ext cx="6848476" cy="4040601"/>
          </a:xfrm>
          <a:prstGeom prst="rect">
            <a:avLst/>
          </a:prstGeom>
        </p:spPr>
      </p:pic>
    </p:spTree>
    <p:extLst>
      <p:ext uri="{BB962C8B-B14F-4D97-AF65-F5344CB8AC3E}">
        <p14:creationId xmlns:p14="http://schemas.microsoft.com/office/powerpoint/2010/main" val="4080721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Recall: Text File End-Of-Line (EOL) and Encoding</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1" y="1524953"/>
            <a:ext cx="10515599" cy="5075871"/>
          </a:xfrm>
        </p:spPr>
        <p:txBody>
          <a:bodyPr>
            <a:normAutofit/>
          </a:bodyPr>
          <a:lstStyle/>
          <a:p>
            <a:pPr marL="0" indent="0">
              <a:spcAft>
                <a:spcPts val="600"/>
              </a:spcAft>
              <a:buNone/>
            </a:pPr>
            <a:r>
              <a:rPr lang="en-US" sz="2000" dirty="0"/>
              <a:t>Industry adoption of end-of-line encoding includes: </a:t>
            </a:r>
          </a:p>
          <a:p>
            <a:pPr marL="0" indent="0">
              <a:spcAft>
                <a:spcPts val="600"/>
              </a:spcAft>
              <a:buNone/>
            </a:pPr>
            <a:endParaRPr lang="en-US" sz="2000" dirty="0"/>
          </a:p>
          <a:p>
            <a:pPr marL="0" indent="0">
              <a:spcAft>
                <a:spcPts val="600"/>
              </a:spcAft>
              <a:buNone/>
            </a:pPr>
            <a:r>
              <a:rPr lang="en-US" sz="2000" dirty="0"/>
              <a:t>Windows: 	Both Carriage Return (CR, \r, 0x0d) and Line Feed (LF, \n, 0x0a) together.</a:t>
            </a:r>
          </a:p>
          <a:p>
            <a:pPr marL="0" indent="0">
              <a:spcAft>
                <a:spcPts val="600"/>
              </a:spcAft>
              <a:buNone/>
            </a:pPr>
            <a:r>
              <a:rPr lang="en-US" sz="2000" dirty="0"/>
              <a:t>Unix/Linux/OSX: 	Just Line Feed (LF, \n, 0x0a)</a:t>
            </a:r>
          </a:p>
          <a:p>
            <a:pPr marL="0" indent="0">
              <a:spcAft>
                <a:spcPts val="600"/>
              </a:spcAft>
              <a:buNone/>
            </a:pPr>
            <a:r>
              <a:rPr lang="en-US" sz="2000" dirty="0"/>
              <a:t>Mac (pre-OSX): 	Just Carriage Return (CR, \r, 0x0d)</a:t>
            </a:r>
          </a:p>
          <a:p>
            <a:pPr marL="0" indent="0">
              <a:spcAft>
                <a:spcPts val="600"/>
              </a:spcAft>
              <a:buNone/>
            </a:pPr>
            <a:endParaRPr lang="en-US" sz="2000" dirty="0"/>
          </a:p>
          <a:p>
            <a:pPr marL="0" indent="0">
              <a:spcAft>
                <a:spcPts val="600"/>
              </a:spcAft>
              <a:buNone/>
            </a:pPr>
            <a:endParaRPr lang="en-US" sz="2000" dirty="0"/>
          </a:p>
          <a:p>
            <a:pPr marL="0" indent="0">
              <a:spcAft>
                <a:spcPts val="600"/>
              </a:spcAft>
              <a:buNone/>
            </a:pPr>
            <a:r>
              <a:rPr lang="en-US" sz="2000" dirty="0"/>
              <a:t>Article on Windows Notepad supporting non-Windows EOF conventions </a:t>
            </a:r>
            <a:r>
              <a:rPr lang="en-US" sz="2000" dirty="0">
                <a:hlinkClick r:id="rId3"/>
              </a:rPr>
              <a:t>[link]</a:t>
            </a:r>
            <a:endParaRPr lang="en-US" sz="2000" dirty="0"/>
          </a:p>
        </p:txBody>
      </p:sp>
    </p:spTree>
    <p:extLst>
      <p:ext uri="{BB962C8B-B14F-4D97-AF65-F5344CB8AC3E}">
        <p14:creationId xmlns:p14="http://schemas.microsoft.com/office/powerpoint/2010/main" val="2176530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Special Types of Text Files</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1" y="1524953"/>
            <a:ext cx="10515599" cy="5075871"/>
          </a:xfrm>
        </p:spPr>
        <p:txBody>
          <a:bodyPr>
            <a:normAutofit/>
          </a:bodyPr>
          <a:lstStyle/>
          <a:p>
            <a:pPr marL="0" indent="0">
              <a:spcAft>
                <a:spcPts val="600"/>
              </a:spcAft>
              <a:buNone/>
            </a:pPr>
            <a:r>
              <a:rPr lang="en-US" sz="2000" dirty="0"/>
              <a:t>Most programming is made up of different types of Text Files including: </a:t>
            </a:r>
          </a:p>
          <a:p>
            <a:pPr marL="0" indent="0">
              <a:spcAft>
                <a:spcPts val="600"/>
              </a:spcAft>
              <a:buNone/>
            </a:pPr>
            <a:endParaRPr lang="en-US" sz="2000" dirty="0"/>
          </a:p>
          <a:p>
            <a:pPr marL="0" indent="0">
              <a:spcAft>
                <a:spcPts val="600"/>
              </a:spcAft>
              <a:buNone/>
            </a:pPr>
            <a:r>
              <a:rPr lang="en-US" sz="2000" dirty="0"/>
              <a:t>HTML</a:t>
            </a:r>
          </a:p>
          <a:p>
            <a:pPr marL="0" indent="0">
              <a:spcAft>
                <a:spcPts val="600"/>
              </a:spcAft>
              <a:buNone/>
            </a:pPr>
            <a:r>
              <a:rPr lang="en-US" sz="2000" dirty="0"/>
              <a:t>CSS</a:t>
            </a:r>
          </a:p>
          <a:p>
            <a:pPr marL="0" indent="0">
              <a:spcAft>
                <a:spcPts val="600"/>
              </a:spcAft>
              <a:buNone/>
            </a:pPr>
            <a:r>
              <a:rPr lang="en-US" sz="2000" dirty="0"/>
              <a:t>JavaScript… and other coding languages</a:t>
            </a:r>
          </a:p>
          <a:p>
            <a:pPr marL="0" indent="0">
              <a:spcAft>
                <a:spcPts val="600"/>
              </a:spcAft>
              <a:buNone/>
            </a:pPr>
            <a:r>
              <a:rPr lang="en-US" sz="2000" dirty="0"/>
              <a:t>XML</a:t>
            </a:r>
          </a:p>
          <a:p>
            <a:pPr marL="0" indent="0">
              <a:spcAft>
                <a:spcPts val="600"/>
              </a:spcAft>
              <a:buNone/>
            </a:pPr>
            <a:r>
              <a:rPr lang="en-US" sz="2000" dirty="0"/>
              <a:t>JSON</a:t>
            </a:r>
          </a:p>
          <a:p>
            <a:pPr marL="0" indent="0">
              <a:spcAft>
                <a:spcPts val="600"/>
              </a:spcAft>
              <a:buNone/>
            </a:pPr>
            <a:endParaRPr lang="en-US" sz="2000" dirty="0"/>
          </a:p>
        </p:txBody>
      </p:sp>
    </p:spTree>
    <p:extLst>
      <p:ext uri="{BB962C8B-B14F-4D97-AF65-F5344CB8AC3E}">
        <p14:creationId xmlns:p14="http://schemas.microsoft.com/office/powerpoint/2010/main" val="2104116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stretch>
            <a:fillRect/>
          </a:stretch>
        </p:blipFill>
        <p:spPr>
          <a:xfrm>
            <a:off x="7484656" y="1525772"/>
            <a:ext cx="4114800" cy="4443803"/>
          </a:xfrm>
          <a:prstGeom prst="rect">
            <a:avLst/>
          </a:prstGeom>
        </p:spPr>
      </p:pic>
      <p:sp>
        <p:nvSpPr>
          <p:cNvPr id="2" name="Title 1"/>
          <p:cNvSpPr>
            <a:spLocks noGrp="1"/>
          </p:cNvSpPr>
          <p:nvPr>
            <p:ph type="title"/>
          </p:nvPr>
        </p:nvSpPr>
        <p:spPr/>
        <p:txBody>
          <a:bodyPr>
            <a:normAutofit/>
          </a:bodyPr>
          <a:lstStyle/>
          <a:p>
            <a:r>
              <a:rPr lang="en-US" sz="3600" dirty="0"/>
              <a:t>XML Example</a:t>
            </a:r>
          </a:p>
        </p:txBody>
      </p:sp>
      <p:sp>
        <p:nvSpPr>
          <p:cNvPr id="6" name="Content Placeholder 2"/>
          <p:cNvSpPr>
            <a:spLocks noGrp="1"/>
          </p:cNvSpPr>
          <p:nvPr>
            <p:ph idx="1"/>
          </p:nvPr>
        </p:nvSpPr>
        <p:spPr>
          <a:xfrm>
            <a:off x="838198" y="1525772"/>
            <a:ext cx="6349411" cy="4651191"/>
          </a:xfrm>
        </p:spPr>
        <p:txBody>
          <a:bodyPr>
            <a:normAutofit/>
          </a:bodyPr>
          <a:lstStyle/>
          <a:p>
            <a:pPr marL="0" indent="0">
              <a:buNone/>
            </a:pPr>
            <a:r>
              <a:rPr lang="en-US" sz="2000" dirty="0"/>
              <a:t>In computing, XML (Extensible Markup Language) is a markup language that defines a set of rules for encoding documents in a format that is both human-readable and machine-readable. It is an open standard that:</a:t>
            </a:r>
            <a:endParaRPr lang="en-US" sz="2000" b="1" dirty="0"/>
          </a:p>
          <a:p>
            <a:r>
              <a:rPr lang="en-US" sz="2000" dirty="0"/>
              <a:t>Supports nearly all development languages and platforms</a:t>
            </a:r>
          </a:p>
          <a:p>
            <a:r>
              <a:rPr lang="en-US" sz="2000" dirty="0"/>
              <a:t>Allows us to cross between many applications</a:t>
            </a:r>
          </a:p>
          <a:p>
            <a:r>
              <a:rPr lang="en-US" sz="2000" dirty="0"/>
              <a:t>Can result in large files</a:t>
            </a:r>
          </a:p>
          <a:p>
            <a:r>
              <a:rPr lang="en-US" sz="2000" dirty="0"/>
              <a:t>Supports schema to validate data directly</a:t>
            </a:r>
          </a:p>
        </p:txBody>
      </p:sp>
    </p:spTree>
    <p:extLst>
      <p:ext uri="{BB962C8B-B14F-4D97-AF65-F5344CB8AC3E}">
        <p14:creationId xmlns:p14="http://schemas.microsoft.com/office/powerpoint/2010/main" val="39762095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7616101" y="925697"/>
            <a:ext cx="4114800" cy="5361709"/>
          </a:xfrm>
          <a:prstGeom prst="rect">
            <a:avLst/>
          </a:prstGeom>
        </p:spPr>
      </p:pic>
      <p:sp>
        <p:nvSpPr>
          <p:cNvPr id="2" name="Title 1"/>
          <p:cNvSpPr>
            <a:spLocks noGrp="1"/>
          </p:cNvSpPr>
          <p:nvPr>
            <p:ph type="title"/>
          </p:nvPr>
        </p:nvSpPr>
        <p:spPr/>
        <p:txBody>
          <a:bodyPr>
            <a:normAutofit/>
          </a:bodyPr>
          <a:lstStyle/>
          <a:p>
            <a:r>
              <a:rPr lang="en-US" sz="3600" dirty="0"/>
              <a:t>JSON Example</a:t>
            </a:r>
          </a:p>
        </p:txBody>
      </p:sp>
      <p:sp>
        <p:nvSpPr>
          <p:cNvPr id="6" name="Content Placeholder 2"/>
          <p:cNvSpPr>
            <a:spLocks noGrp="1"/>
          </p:cNvSpPr>
          <p:nvPr>
            <p:ph idx="1"/>
          </p:nvPr>
        </p:nvSpPr>
        <p:spPr>
          <a:xfrm>
            <a:off x="838198" y="1525772"/>
            <a:ext cx="6349411" cy="4651191"/>
          </a:xfrm>
        </p:spPr>
        <p:txBody>
          <a:bodyPr>
            <a:normAutofit/>
          </a:bodyPr>
          <a:lstStyle/>
          <a:p>
            <a:pPr marL="0" indent="0">
              <a:buNone/>
            </a:pPr>
            <a:r>
              <a:rPr lang="en-US" sz="2000" dirty="0"/>
              <a:t>JSON (JavaScript Object Notation) is a lightweight data-interchange format. It is easy for humans to read and write. It is easy for machines to parse and generate. It is an open standard that:</a:t>
            </a:r>
            <a:endParaRPr lang="en-US" sz="2000" b="1" dirty="0"/>
          </a:p>
          <a:p>
            <a:r>
              <a:rPr lang="en-US" sz="2000" dirty="0"/>
              <a:t>Supports nearly all development languages and platforms</a:t>
            </a:r>
          </a:p>
          <a:p>
            <a:r>
              <a:rPr lang="en-US" sz="2000" dirty="0"/>
              <a:t>Allows us to cross between many applications</a:t>
            </a:r>
          </a:p>
          <a:p>
            <a:r>
              <a:rPr lang="en-US" sz="2000" dirty="0"/>
              <a:t>Can result in large files</a:t>
            </a:r>
          </a:p>
          <a:p>
            <a:endParaRPr lang="en-US" sz="2000" dirty="0"/>
          </a:p>
        </p:txBody>
      </p:sp>
    </p:spTree>
    <p:extLst>
      <p:ext uri="{BB962C8B-B14F-4D97-AF65-F5344CB8AC3E}">
        <p14:creationId xmlns:p14="http://schemas.microsoft.com/office/powerpoint/2010/main" val="20203541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2766218"/>
            <a:ext cx="10515600" cy="1325563"/>
          </a:xfrm>
        </p:spPr>
        <p:txBody>
          <a:bodyPr>
            <a:normAutofit fontScale="90000"/>
          </a:bodyPr>
          <a:lstStyle/>
          <a:p>
            <a:pPr algn="ctr"/>
            <a:r>
              <a:rPr lang="en-US" dirty="0"/>
              <a:t>Question: What is the difference between a UTF-8 XML file that contains only ACSII characters and an ACSII XML file?</a:t>
            </a:r>
          </a:p>
        </p:txBody>
      </p:sp>
    </p:spTree>
    <p:extLst>
      <p:ext uri="{BB962C8B-B14F-4D97-AF65-F5344CB8AC3E}">
        <p14:creationId xmlns:p14="http://schemas.microsoft.com/office/powerpoint/2010/main" val="19639720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UML Class Diagram </a:t>
            </a:r>
            <a:r>
              <a:rPr lang="en-US" dirty="0">
                <a:hlinkClick r:id="rId3"/>
              </a:rPr>
              <a:t>[link]</a:t>
            </a:r>
            <a:endParaRPr lang="en-US" dirty="0"/>
          </a:p>
        </p:txBody>
      </p:sp>
      <p:pic>
        <p:nvPicPr>
          <p:cNvPr id="4" name="Picture 3">
            <a:extLst>
              <a:ext uri="{FF2B5EF4-FFF2-40B4-BE49-F238E27FC236}">
                <a16:creationId xmlns:a16="http://schemas.microsoft.com/office/drawing/2014/main" id="{D24172C6-4E88-40E4-9F2B-2257B0C8B5A5}"/>
              </a:ext>
            </a:extLst>
          </p:cNvPr>
          <p:cNvPicPr>
            <a:picLocks noChangeAspect="1"/>
          </p:cNvPicPr>
          <p:nvPr/>
        </p:nvPicPr>
        <p:blipFill>
          <a:blip r:embed="rId4"/>
          <a:stretch>
            <a:fillRect/>
          </a:stretch>
        </p:blipFill>
        <p:spPr>
          <a:xfrm>
            <a:off x="10649194" y="166363"/>
            <a:ext cx="1409212" cy="1342896"/>
          </a:xfrm>
          <a:prstGeom prst="rect">
            <a:avLst/>
          </a:prstGeom>
        </p:spPr>
      </p:pic>
      <p:pic>
        <p:nvPicPr>
          <p:cNvPr id="10" name="Picture 9">
            <a:extLst>
              <a:ext uri="{FF2B5EF4-FFF2-40B4-BE49-F238E27FC236}">
                <a16:creationId xmlns:a16="http://schemas.microsoft.com/office/drawing/2014/main" id="{3AA695BD-601F-42F6-93C8-B300FAA5D970}"/>
              </a:ext>
            </a:extLst>
          </p:cNvPr>
          <p:cNvPicPr>
            <a:picLocks noChangeAspect="1"/>
          </p:cNvPicPr>
          <p:nvPr/>
        </p:nvPicPr>
        <p:blipFill>
          <a:blip r:embed="rId5"/>
          <a:stretch>
            <a:fillRect/>
          </a:stretch>
        </p:blipFill>
        <p:spPr>
          <a:xfrm>
            <a:off x="838200" y="1607599"/>
            <a:ext cx="9681184" cy="3642802"/>
          </a:xfrm>
          <a:prstGeom prst="rect">
            <a:avLst/>
          </a:prstGeom>
        </p:spPr>
      </p:pic>
    </p:spTree>
    <p:extLst>
      <p:ext uri="{BB962C8B-B14F-4D97-AF65-F5344CB8AC3E}">
        <p14:creationId xmlns:p14="http://schemas.microsoft.com/office/powerpoint/2010/main" val="13034280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UML Class Diagram (continued) </a:t>
            </a:r>
            <a:r>
              <a:rPr lang="en-US" dirty="0">
                <a:hlinkClick r:id="rId3"/>
              </a:rPr>
              <a:t>[link]</a:t>
            </a:r>
            <a:endParaRPr lang="en-US" dirty="0"/>
          </a:p>
        </p:txBody>
      </p:sp>
      <p:pic>
        <p:nvPicPr>
          <p:cNvPr id="4" name="Picture 3">
            <a:extLst>
              <a:ext uri="{FF2B5EF4-FFF2-40B4-BE49-F238E27FC236}">
                <a16:creationId xmlns:a16="http://schemas.microsoft.com/office/drawing/2014/main" id="{D24172C6-4E88-40E4-9F2B-2257B0C8B5A5}"/>
              </a:ext>
            </a:extLst>
          </p:cNvPr>
          <p:cNvPicPr>
            <a:picLocks noChangeAspect="1"/>
          </p:cNvPicPr>
          <p:nvPr/>
        </p:nvPicPr>
        <p:blipFill>
          <a:blip r:embed="rId4"/>
          <a:stretch>
            <a:fillRect/>
          </a:stretch>
        </p:blipFill>
        <p:spPr>
          <a:xfrm>
            <a:off x="10649194" y="166363"/>
            <a:ext cx="1409212" cy="1342896"/>
          </a:xfrm>
          <a:prstGeom prst="rect">
            <a:avLst/>
          </a:prstGeom>
        </p:spPr>
      </p:pic>
      <p:pic>
        <p:nvPicPr>
          <p:cNvPr id="11" name="Picture 10">
            <a:extLst>
              <a:ext uri="{FF2B5EF4-FFF2-40B4-BE49-F238E27FC236}">
                <a16:creationId xmlns:a16="http://schemas.microsoft.com/office/drawing/2014/main" id="{0C57A4F9-0DFF-4DA0-886E-941E65EA354C}"/>
              </a:ext>
            </a:extLst>
          </p:cNvPr>
          <p:cNvPicPr>
            <a:picLocks noChangeAspect="1"/>
          </p:cNvPicPr>
          <p:nvPr/>
        </p:nvPicPr>
        <p:blipFill>
          <a:blip r:embed="rId5"/>
          <a:stretch>
            <a:fillRect/>
          </a:stretch>
        </p:blipFill>
        <p:spPr>
          <a:xfrm>
            <a:off x="3632416" y="1690688"/>
            <a:ext cx="5770291" cy="3846861"/>
          </a:xfrm>
          <a:prstGeom prst="rect">
            <a:avLst/>
          </a:prstGeom>
        </p:spPr>
      </p:pic>
      <p:pic>
        <p:nvPicPr>
          <p:cNvPr id="3" name="Picture 2">
            <a:extLst>
              <a:ext uri="{FF2B5EF4-FFF2-40B4-BE49-F238E27FC236}">
                <a16:creationId xmlns:a16="http://schemas.microsoft.com/office/drawing/2014/main" id="{03BBC74C-529E-483F-B86C-3AF584FA8126}"/>
              </a:ext>
            </a:extLst>
          </p:cNvPr>
          <p:cNvPicPr>
            <a:picLocks noChangeAspect="1"/>
          </p:cNvPicPr>
          <p:nvPr/>
        </p:nvPicPr>
        <p:blipFill>
          <a:blip r:embed="rId6"/>
          <a:stretch>
            <a:fillRect/>
          </a:stretch>
        </p:blipFill>
        <p:spPr>
          <a:xfrm rot="10800000">
            <a:off x="9402707" y="2505215"/>
            <a:ext cx="530398" cy="402371"/>
          </a:xfrm>
          <a:prstGeom prst="rect">
            <a:avLst/>
          </a:prstGeom>
        </p:spPr>
      </p:pic>
      <p:pic>
        <p:nvPicPr>
          <p:cNvPr id="7" name="Picture 6">
            <a:extLst>
              <a:ext uri="{FF2B5EF4-FFF2-40B4-BE49-F238E27FC236}">
                <a16:creationId xmlns:a16="http://schemas.microsoft.com/office/drawing/2014/main" id="{0D675587-F3E8-44A2-A98E-C11DC68E2A33}"/>
              </a:ext>
            </a:extLst>
          </p:cNvPr>
          <p:cNvPicPr>
            <a:picLocks noChangeAspect="1"/>
          </p:cNvPicPr>
          <p:nvPr/>
        </p:nvPicPr>
        <p:blipFill>
          <a:blip r:embed="rId6"/>
          <a:stretch>
            <a:fillRect/>
          </a:stretch>
        </p:blipFill>
        <p:spPr>
          <a:xfrm rot="10800000">
            <a:off x="9402707" y="4233149"/>
            <a:ext cx="530398" cy="402371"/>
          </a:xfrm>
          <a:prstGeom prst="rect">
            <a:avLst/>
          </a:prstGeom>
        </p:spPr>
      </p:pic>
      <p:pic>
        <p:nvPicPr>
          <p:cNvPr id="5" name="Picture 4">
            <a:extLst>
              <a:ext uri="{FF2B5EF4-FFF2-40B4-BE49-F238E27FC236}">
                <a16:creationId xmlns:a16="http://schemas.microsoft.com/office/drawing/2014/main" id="{1DCF1544-E125-4D95-BFC4-38BFD13B9880}"/>
              </a:ext>
            </a:extLst>
          </p:cNvPr>
          <p:cNvPicPr>
            <a:picLocks noChangeAspect="1"/>
          </p:cNvPicPr>
          <p:nvPr/>
        </p:nvPicPr>
        <p:blipFill>
          <a:blip r:embed="rId7"/>
          <a:stretch>
            <a:fillRect/>
          </a:stretch>
        </p:blipFill>
        <p:spPr>
          <a:xfrm>
            <a:off x="9402707" y="4824668"/>
            <a:ext cx="530398" cy="402371"/>
          </a:xfrm>
          <a:prstGeom prst="rect">
            <a:avLst/>
          </a:prstGeom>
        </p:spPr>
      </p:pic>
    </p:spTree>
    <p:extLst>
      <p:ext uri="{BB962C8B-B14F-4D97-AF65-F5344CB8AC3E}">
        <p14:creationId xmlns:p14="http://schemas.microsoft.com/office/powerpoint/2010/main" val="2531335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fontScale="90000"/>
          </a:bodyPr>
          <a:lstStyle/>
          <a:p>
            <a:r>
              <a:rPr lang="en-US" sz="4800" dirty="0"/>
              <a:t>Object-Oriented Programming with </a:t>
            </a:r>
            <a:br>
              <a:rPr lang="en-US" sz="4800" dirty="0"/>
            </a:br>
            <a:r>
              <a:rPr lang="en-US" sz="4800" dirty="0"/>
              <a:t>Web Development</a:t>
            </a:r>
          </a:p>
        </p:txBody>
      </p:sp>
    </p:spTree>
    <p:extLst>
      <p:ext uri="{BB962C8B-B14F-4D97-AF65-F5344CB8AC3E}">
        <p14:creationId xmlns:p14="http://schemas.microsoft.com/office/powerpoint/2010/main" val="27006770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A0004-AEC1-4D2F-8A7E-370FDC8B4F59}"/>
              </a:ext>
            </a:extLst>
          </p:cNvPr>
          <p:cNvSpPr>
            <a:spLocks noGrp="1"/>
          </p:cNvSpPr>
          <p:nvPr>
            <p:ph type="title"/>
          </p:nvPr>
        </p:nvSpPr>
        <p:spPr>
          <a:xfrm>
            <a:off x="5277329" y="640080"/>
            <a:ext cx="6274590" cy="4018341"/>
          </a:xfrm>
          <a:noFill/>
        </p:spPr>
        <p:txBody>
          <a:bodyPr vert="horz" lIns="91440" tIns="45720" rIns="91440" bIns="45720" rtlCol="0" anchor="b">
            <a:normAutofit/>
          </a:bodyPr>
          <a:lstStyle/>
          <a:p>
            <a:r>
              <a:rPr lang="en-US" sz="6000" dirty="0"/>
              <a:t>UML – </a:t>
            </a:r>
            <a:br>
              <a:rPr lang="en-US" sz="6000" dirty="0"/>
            </a:br>
            <a:r>
              <a:rPr lang="en-US" sz="6000" dirty="0"/>
              <a:t>BMI Calculator Plus</a:t>
            </a:r>
          </a:p>
        </p:txBody>
      </p:sp>
      <p:pic>
        <p:nvPicPr>
          <p:cNvPr id="5" name="Picture 4" descr="A close up of text on a whiteboard&#10;&#10;Description automatically generated">
            <a:extLst>
              <a:ext uri="{FF2B5EF4-FFF2-40B4-BE49-F238E27FC236}">
                <a16:creationId xmlns:a16="http://schemas.microsoft.com/office/drawing/2014/main" id="{209B76B0-D4A0-4841-8811-CF57C2FCF540}"/>
              </a:ext>
            </a:extLst>
          </p:cNvPr>
          <p:cNvPicPr>
            <a:picLocks noChangeAspect="1"/>
          </p:cNvPicPr>
          <p:nvPr/>
        </p:nvPicPr>
        <p:blipFill rotWithShape="1">
          <a:blip r:embed="rId3">
            <a:extLst>
              <a:ext uri="{28A0092B-C50C-407E-A947-70E740481C1C}">
                <a14:useLocalDpi xmlns:a14="http://schemas.microsoft.com/office/drawing/2010/main" val="0"/>
              </a:ext>
            </a:extLst>
          </a:blip>
          <a:srcRect r="5741"/>
          <a:stretch/>
        </p:blipFill>
        <p:spPr>
          <a:xfrm>
            <a:off x="1" y="10"/>
            <a:ext cx="4654296" cy="6857990"/>
          </a:xfrm>
          <a:prstGeom prst="rect">
            <a:avLst/>
          </a:prstGeom>
        </p:spPr>
      </p:pic>
    </p:spTree>
    <p:extLst>
      <p:ext uri="{BB962C8B-B14F-4D97-AF65-F5344CB8AC3E}">
        <p14:creationId xmlns:p14="http://schemas.microsoft.com/office/powerpoint/2010/main" val="38544671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2766218"/>
            <a:ext cx="10515600" cy="1325563"/>
          </a:xfrm>
        </p:spPr>
        <p:txBody>
          <a:bodyPr/>
          <a:lstStyle/>
          <a:p>
            <a:pPr algn="ctr"/>
            <a:r>
              <a:rPr lang="en-US" dirty="0"/>
              <a:t>Software Licenses &amp; Copyrights</a:t>
            </a:r>
          </a:p>
        </p:txBody>
      </p:sp>
    </p:spTree>
    <p:extLst>
      <p:ext uri="{BB962C8B-B14F-4D97-AF65-F5344CB8AC3E}">
        <p14:creationId xmlns:p14="http://schemas.microsoft.com/office/powerpoint/2010/main" val="28503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193087"/>
          </a:xfrm>
        </p:spPr>
        <p:txBody>
          <a:bodyPr>
            <a:normAutofit/>
          </a:bodyPr>
          <a:lstStyle/>
          <a:p>
            <a:r>
              <a:rPr lang="en-US" sz="3600" dirty="0"/>
              <a:t>Preview </a:t>
            </a:r>
          </a:p>
        </p:txBody>
      </p:sp>
      <p:sp>
        <p:nvSpPr>
          <p:cNvPr id="3" name="Content Placeholder 2"/>
          <p:cNvSpPr>
            <a:spLocks noGrp="1"/>
          </p:cNvSpPr>
          <p:nvPr>
            <p:ph idx="1"/>
          </p:nvPr>
        </p:nvSpPr>
        <p:spPr>
          <a:xfrm>
            <a:off x="838200" y="1558212"/>
            <a:ext cx="10515600" cy="4618751"/>
          </a:xfrm>
        </p:spPr>
        <p:txBody>
          <a:bodyPr>
            <a:normAutofit/>
          </a:bodyPr>
          <a:lstStyle/>
          <a:p>
            <a:pPr>
              <a:buFont typeface="Wingdings" panose="05000000000000000000" pitchFamily="2" charset="2"/>
              <a:buChar char="§"/>
            </a:pPr>
            <a:r>
              <a:rPr lang="en-US" sz="2000" dirty="0"/>
              <a:t>Principles – Software design principles represent a set of guidelines that allow us to create high quality object-oriented designs</a:t>
            </a:r>
          </a:p>
          <a:p>
            <a:pPr marL="285750" indent="-285750">
              <a:spcBef>
                <a:spcPts val="1800"/>
              </a:spcBef>
              <a:buFont typeface="Wingdings" panose="05000000000000000000" pitchFamily="2" charset="2"/>
              <a:buChar char="§"/>
            </a:pPr>
            <a:r>
              <a:rPr lang="en-US" sz="2000" dirty="0"/>
              <a:t>Design characteristics to avoid include Rigidity, Fragility, and Immobility</a:t>
            </a:r>
          </a:p>
          <a:p>
            <a:pPr marL="285750" indent="-285750">
              <a:spcBef>
                <a:spcPts val="1800"/>
              </a:spcBef>
              <a:buFont typeface="Wingdings" panose="05000000000000000000" pitchFamily="2" charset="2"/>
              <a:buChar char="§"/>
            </a:pPr>
            <a:r>
              <a:rPr lang="en-US" sz="2000" dirty="0"/>
              <a:t>The prevalence of Agile development has made design Principles even more important</a:t>
            </a:r>
          </a:p>
          <a:p>
            <a:pPr>
              <a:spcBef>
                <a:spcPts val="1800"/>
              </a:spcBef>
              <a:buFont typeface="Wingdings" panose="05000000000000000000" pitchFamily="2" charset="2"/>
              <a:buChar char="§"/>
            </a:pPr>
            <a:r>
              <a:rPr lang="en-US" sz="2000" dirty="0"/>
              <a:t>Key design Principles include:</a:t>
            </a:r>
          </a:p>
          <a:p>
            <a:pPr lvl="1">
              <a:spcBef>
                <a:spcPts val="1800"/>
              </a:spcBef>
              <a:buFont typeface="Wingdings" panose="05000000000000000000" pitchFamily="2" charset="2"/>
              <a:buChar char="ü"/>
            </a:pPr>
            <a:r>
              <a:rPr lang="en-US" sz="1600" dirty="0"/>
              <a:t>Single-Responsibility Principle</a:t>
            </a:r>
          </a:p>
          <a:p>
            <a:pPr lvl="1">
              <a:spcBef>
                <a:spcPts val="1800"/>
              </a:spcBef>
              <a:buFont typeface="Wingdings" panose="05000000000000000000" pitchFamily="2" charset="2"/>
              <a:buChar char="ü"/>
            </a:pPr>
            <a:r>
              <a:rPr lang="en-US" sz="1600" dirty="0"/>
              <a:t>Open-Closed Principle</a:t>
            </a:r>
          </a:p>
          <a:p>
            <a:pPr lvl="1">
              <a:spcBef>
                <a:spcPts val="1800"/>
              </a:spcBef>
              <a:buFont typeface="Wingdings" panose="05000000000000000000" pitchFamily="2" charset="2"/>
              <a:buChar char="ü"/>
            </a:pPr>
            <a:r>
              <a:rPr lang="en-US" sz="1600" dirty="0" err="1"/>
              <a:t>Liskov's</a:t>
            </a:r>
            <a:r>
              <a:rPr lang="en-US" sz="1600" dirty="0"/>
              <a:t> Substitution Principle</a:t>
            </a:r>
          </a:p>
          <a:p>
            <a:pPr lvl="1">
              <a:spcBef>
                <a:spcPts val="1800"/>
              </a:spcBef>
              <a:buFont typeface="Wingdings" panose="05000000000000000000" pitchFamily="2" charset="2"/>
              <a:buChar char="ü"/>
            </a:pPr>
            <a:r>
              <a:rPr lang="en-US" sz="1600" dirty="0"/>
              <a:t>Dependency-Inversion Principle</a:t>
            </a:r>
          </a:p>
          <a:p>
            <a:pPr lvl="1">
              <a:spcBef>
                <a:spcPts val="1800"/>
              </a:spcBef>
              <a:buFont typeface="Wingdings" panose="05000000000000000000" pitchFamily="2" charset="2"/>
              <a:buChar char="ü"/>
            </a:pPr>
            <a:r>
              <a:rPr lang="en-US" sz="1600" dirty="0"/>
              <a:t>Interface-Segregation Principle</a:t>
            </a:r>
          </a:p>
          <a:p>
            <a:pPr marL="285750" indent="-285750">
              <a:spcBef>
                <a:spcPts val="1800"/>
              </a:spcBef>
              <a:buFont typeface="Wingdings" panose="05000000000000000000" pitchFamily="2" charset="2"/>
              <a:buChar char="§"/>
            </a:pPr>
            <a:endParaRPr lang="en-US" sz="2000" dirty="0"/>
          </a:p>
          <a:p>
            <a:pPr marL="285750" indent="-285750">
              <a:spcBef>
                <a:spcPts val="1800"/>
              </a:spcBef>
              <a:buFont typeface="Wingdings" panose="05000000000000000000" pitchFamily="2" charset="2"/>
              <a:buChar char="§"/>
            </a:pPr>
            <a:endParaRPr lang="en-US" sz="2000" dirty="0"/>
          </a:p>
          <a:p>
            <a:pPr marL="285750" indent="-285750">
              <a:spcBef>
                <a:spcPts val="1800"/>
              </a:spcBef>
              <a:buFont typeface="Wingdings" panose="05000000000000000000" pitchFamily="2" charset="2"/>
              <a:buChar char="§"/>
            </a:pPr>
            <a:endParaRPr lang="en-US" sz="2000" dirty="0"/>
          </a:p>
        </p:txBody>
      </p:sp>
    </p:spTree>
    <p:extLst>
      <p:ext uri="{BB962C8B-B14F-4D97-AF65-F5344CB8AC3E}">
        <p14:creationId xmlns:p14="http://schemas.microsoft.com/office/powerpoint/2010/main" val="9896250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ALL Assignments &amp; Activity List Items are due this Sunday.</a:t>
            </a:r>
          </a:p>
          <a:p>
            <a:pPr marL="0" indent="0">
              <a:spcBef>
                <a:spcPts val="1800"/>
              </a:spcBef>
              <a:buNone/>
            </a:pPr>
            <a:r>
              <a:rPr lang="en-US" sz="2000" dirty="0"/>
              <a:t>Prework assignments for next sprint will be communicated by Monday noon in preparation for our session next week</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1800" dirty="0"/>
          </a:p>
          <a:p>
            <a:endParaRPr lang="en-US" dirty="0"/>
          </a:p>
        </p:txBody>
      </p:sp>
    </p:spTree>
    <p:extLst>
      <p:ext uri="{BB962C8B-B14F-4D97-AF65-F5344CB8AC3E}">
        <p14:creationId xmlns:p14="http://schemas.microsoft.com/office/powerpoint/2010/main" val="26816992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Break &amp; End of First Recording</a:t>
            </a:r>
          </a:p>
        </p:txBody>
      </p:sp>
    </p:spTree>
    <p:extLst>
      <p:ext uri="{BB962C8B-B14F-4D97-AF65-F5344CB8AC3E}">
        <p14:creationId xmlns:p14="http://schemas.microsoft.com/office/powerpoint/2010/main" val="35897396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Group:</a:t>
            </a:r>
          </a:p>
          <a:p>
            <a:pPr marL="457200" indent="-457200">
              <a:buFont typeface="+mj-lt"/>
              <a:buAutoNum type="arabicPeriod"/>
            </a:pPr>
            <a:r>
              <a:rPr lang="en-US" sz="2000" dirty="0"/>
              <a:t>Review Model-View-Controller (MVC) Pattern</a:t>
            </a:r>
          </a:p>
          <a:p>
            <a:pPr marL="457200" indent="-457200">
              <a:buFont typeface="+mj-lt"/>
              <a:buAutoNum type="arabicPeriod"/>
            </a:pPr>
            <a:r>
              <a:rPr lang="en-US" sz="2000" dirty="0"/>
              <a:t>Review </a:t>
            </a:r>
            <a:r>
              <a:rPr lang="en-US" sz="2000" dirty="0" err="1"/>
              <a:t>OvalDraw</a:t>
            </a:r>
            <a:r>
              <a:rPr lang="en-US" sz="2000" dirty="0"/>
              <a:t> </a:t>
            </a:r>
          </a:p>
          <a:p>
            <a:pPr marL="457200" indent="-457200">
              <a:buFont typeface="+mj-lt"/>
              <a:buAutoNum type="arabicPeriod"/>
            </a:pPr>
            <a:r>
              <a:rPr lang="en-US" sz="2000" dirty="0"/>
              <a:t>Review Shapes Tutorials</a:t>
            </a:r>
          </a:p>
          <a:p>
            <a:pPr marL="457200" indent="-457200">
              <a:buFont typeface="+mj-lt"/>
              <a:buAutoNum type="arabicPeriod"/>
            </a:pPr>
            <a:endParaRPr lang="en-US" sz="2000" dirty="0"/>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7114322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 &amp; Recordings</a:t>
            </a:r>
          </a:p>
        </p:txBody>
      </p:sp>
    </p:spTree>
    <p:extLst>
      <p:ext uri="{BB962C8B-B14F-4D97-AF65-F5344CB8AC3E}">
        <p14:creationId xmlns:p14="http://schemas.microsoft.com/office/powerpoint/2010/main" val="23179355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Backup Slides</a:t>
            </a:r>
          </a:p>
        </p:txBody>
      </p:sp>
    </p:spTree>
    <p:extLst>
      <p:ext uri="{BB962C8B-B14F-4D97-AF65-F5344CB8AC3E}">
        <p14:creationId xmlns:p14="http://schemas.microsoft.com/office/powerpoint/2010/main" val="233725227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Agile Manifesto</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Agile Team Commitments:</a:t>
            </a:r>
          </a:p>
          <a:p>
            <a:r>
              <a:rPr lang="en-US" sz="2000" dirty="0"/>
              <a:t>Everyone is a team member and is responsible for getting the work done (we don’t need titles and positions)</a:t>
            </a:r>
          </a:p>
          <a:p>
            <a:pPr marL="171450" indent="-171450"/>
            <a:r>
              <a:rPr lang="en-US" sz="2000" dirty="0"/>
              <a:t>We will actively and voluntarily play important roles on our team</a:t>
            </a:r>
          </a:p>
          <a:p>
            <a:pPr marL="171450" indent="-171450"/>
            <a:r>
              <a:rPr lang="en-US" sz="2000" dirty="0"/>
              <a:t>The rules (rituals) that we do have… we WILL follow</a:t>
            </a:r>
          </a:p>
          <a:p>
            <a:pPr marL="171450" indent="-171450"/>
            <a:r>
              <a:rPr lang="en-US" sz="2000" dirty="0"/>
              <a:t>We will create, demo, and release working software products</a:t>
            </a:r>
          </a:p>
          <a:p>
            <a:pPr marL="171450" indent="-171450"/>
            <a:r>
              <a:rPr lang="en-US" sz="2000" dirty="0"/>
              <a:t>We will utilize practical processes, tools, documentation, and planning</a:t>
            </a:r>
          </a:p>
          <a:p>
            <a:pPr marL="171450" indent="-171450"/>
            <a:r>
              <a:rPr lang="en-US" sz="2000" dirty="0"/>
              <a:t>When we make commitments, we will live up to those commitments… as a team (“No winners on a losing team, and no losers on a winning team”)</a:t>
            </a:r>
          </a:p>
          <a:p>
            <a:pPr marL="171450" indent="-171450"/>
            <a:r>
              <a:rPr lang="en-US" sz="2000" dirty="0"/>
              <a:t>We will be responsive and continuously improve (Retrospectives)</a:t>
            </a:r>
          </a:p>
          <a:p>
            <a:pPr marL="171450" indent="-171450"/>
            <a:r>
              <a:rPr lang="en-US" sz="2000" dirty="0"/>
              <a:t>We will be transparent with how WE work and share our information</a:t>
            </a:r>
          </a:p>
        </p:txBody>
      </p:sp>
    </p:spTree>
    <p:extLst>
      <p:ext uri="{BB962C8B-B14F-4D97-AF65-F5344CB8AC3E}">
        <p14:creationId xmlns:p14="http://schemas.microsoft.com/office/powerpoint/2010/main" val="17789710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fontScale="90000"/>
          </a:bodyPr>
          <a:lstStyle/>
          <a:p>
            <a:r>
              <a:rPr lang="en-US" sz="4800" dirty="0"/>
              <a:t>Friendly Conversation Topic – </a:t>
            </a:r>
            <a:br>
              <a:rPr lang="en-US" sz="4800" dirty="0"/>
            </a:br>
            <a:r>
              <a:rPr lang="en-US" sz="4800" dirty="0"/>
              <a:t>Source Code Snippets in VS Code</a:t>
            </a:r>
          </a:p>
        </p:txBody>
      </p:sp>
    </p:spTree>
    <p:extLst>
      <p:ext uri="{BB962C8B-B14F-4D97-AF65-F5344CB8AC3E}">
        <p14:creationId xmlns:p14="http://schemas.microsoft.com/office/powerpoint/2010/main" val="27670151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F2C5635-17FA-43E9-8DC0-B1BC5391FAF2}"/>
              </a:ext>
            </a:extLst>
          </p:cNvPr>
          <p:cNvPicPr>
            <a:picLocks noChangeAspect="1"/>
          </p:cNvPicPr>
          <p:nvPr/>
        </p:nvPicPr>
        <p:blipFill>
          <a:blip r:embed="rId3"/>
          <a:stretch>
            <a:fillRect/>
          </a:stretch>
        </p:blipFill>
        <p:spPr>
          <a:xfrm>
            <a:off x="3328987" y="2324100"/>
            <a:ext cx="5534025" cy="2209800"/>
          </a:xfrm>
          <a:prstGeom prst="rect">
            <a:avLst/>
          </a:prstGeom>
        </p:spPr>
      </p:pic>
    </p:spTree>
    <p:extLst>
      <p:ext uri="{BB962C8B-B14F-4D97-AF65-F5344CB8AC3E}">
        <p14:creationId xmlns:p14="http://schemas.microsoft.com/office/powerpoint/2010/main" val="141695854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96683" y="3025490"/>
            <a:ext cx="9198634" cy="807019"/>
          </a:xfrm>
        </p:spPr>
        <p:txBody>
          <a:bodyPr anchor="ctr">
            <a:normAutofit fontScale="90000"/>
          </a:bodyPr>
          <a:lstStyle/>
          <a:p>
            <a:r>
              <a:rPr lang="en-US" sz="4800" dirty="0"/>
              <a:t>One Space or Two Spaces After a Period?</a:t>
            </a:r>
          </a:p>
        </p:txBody>
      </p:sp>
    </p:spTree>
    <p:extLst>
      <p:ext uri="{BB962C8B-B14F-4D97-AF65-F5344CB8AC3E}">
        <p14:creationId xmlns:p14="http://schemas.microsoft.com/office/powerpoint/2010/main" val="41349637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Only One Space After a Period</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198" y="1690688"/>
            <a:ext cx="10515599" cy="5075871"/>
          </a:xfrm>
        </p:spPr>
        <p:txBody>
          <a:bodyPr>
            <a:normAutofit/>
          </a:bodyPr>
          <a:lstStyle/>
          <a:p>
            <a:pPr marL="0" indent="0">
              <a:spcAft>
                <a:spcPts val="600"/>
              </a:spcAft>
              <a:buNone/>
            </a:pPr>
            <a:r>
              <a:rPr lang="en-US" sz="2000" dirty="0"/>
              <a:t>Rule: Utilize one space after a period or similar punctuation </a:t>
            </a:r>
            <a:r>
              <a:rPr lang="en-US" sz="2000" dirty="0">
                <a:hlinkClick r:id="rId3"/>
              </a:rPr>
              <a:t>[link]</a:t>
            </a:r>
            <a:endParaRPr lang="en-US" sz="2000" dirty="0"/>
          </a:p>
          <a:p>
            <a:pPr marL="0" indent="0">
              <a:spcAft>
                <a:spcPts val="600"/>
              </a:spcAft>
              <a:buNone/>
            </a:pPr>
            <a:endParaRPr lang="en-US" sz="2000" dirty="0"/>
          </a:p>
          <a:p>
            <a:pPr marL="0" indent="0">
              <a:spcAft>
                <a:spcPts val="600"/>
              </a:spcAft>
              <a:buNone/>
            </a:pPr>
            <a:r>
              <a:rPr lang="en-US" sz="2000" dirty="0"/>
              <a:t>Proportional based fonts like Helvetica and Times were designed to have the most visually appealing amount of space after the period. </a:t>
            </a:r>
          </a:p>
        </p:txBody>
      </p:sp>
    </p:spTree>
    <p:extLst>
      <p:ext uri="{BB962C8B-B14F-4D97-AF65-F5344CB8AC3E}">
        <p14:creationId xmlns:p14="http://schemas.microsoft.com/office/powerpoint/2010/main" val="40154938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56532" y="643467"/>
            <a:ext cx="11210925" cy="744836"/>
          </a:xfrm>
        </p:spPr>
        <p:txBody>
          <a:bodyPr vert="horz" lIns="91440" tIns="45720" rIns="91440" bIns="45720" rtlCol="0" anchor="ctr">
            <a:normAutofit/>
          </a:bodyPr>
          <a:lstStyle/>
          <a:p>
            <a:r>
              <a:rPr lang="en-US" sz="3200" kern="1200">
                <a:solidFill>
                  <a:schemeClr val="bg1"/>
                </a:solidFill>
                <a:latin typeface="+mj-lt"/>
                <a:ea typeface="+mj-ea"/>
                <a:cs typeface="+mj-cs"/>
              </a:rPr>
              <a:t>Bonus MacOS Topic </a:t>
            </a:r>
            <a:r>
              <a:rPr lang="en-US" sz="3200" kern="1200">
                <a:solidFill>
                  <a:schemeClr val="bg1"/>
                </a:solidFill>
                <a:latin typeface="+mj-lt"/>
                <a:ea typeface="+mj-ea"/>
                <a:cs typeface="+mj-cs"/>
                <a:hlinkClick r:id="rId3"/>
              </a:rPr>
              <a:t>[link] </a:t>
            </a:r>
            <a:endParaRPr lang="en-US" sz="3200" kern="1200">
              <a:solidFill>
                <a:schemeClr val="bg1"/>
              </a:solidFill>
              <a:latin typeface="+mj-lt"/>
              <a:ea typeface="+mj-ea"/>
              <a:cs typeface="+mj-cs"/>
            </a:endParaRPr>
          </a:p>
        </p:txBody>
      </p:sp>
      <p:pic>
        <p:nvPicPr>
          <p:cNvPr id="4" name="Picture 3">
            <a:extLst>
              <a:ext uri="{FF2B5EF4-FFF2-40B4-BE49-F238E27FC236}">
                <a16:creationId xmlns:a16="http://schemas.microsoft.com/office/drawing/2014/main" id="{01843D81-F7BB-804E-B6FB-F84B225547B8}"/>
              </a:ext>
            </a:extLst>
          </p:cNvPr>
          <p:cNvPicPr>
            <a:picLocks noChangeAspect="1"/>
          </p:cNvPicPr>
          <p:nvPr/>
        </p:nvPicPr>
        <p:blipFill>
          <a:blip r:embed="rId4"/>
          <a:stretch>
            <a:fillRect/>
          </a:stretch>
        </p:blipFill>
        <p:spPr>
          <a:xfrm>
            <a:off x="1240531" y="1749389"/>
            <a:ext cx="9710937" cy="4394199"/>
          </a:xfrm>
          <a:prstGeom prst="rect">
            <a:avLst/>
          </a:prstGeom>
        </p:spPr>
      </p:pic>
    </p:spTree>
    <p:extLst>
      <p:ext uri="{BB962C8B-B14F-4D97-AF65-F5344CB8AC3E}">
        <p14:creationId xmlns:p14="http://schemas.microsoft.com/office/powerpoint/2010/main" val="6138740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r>
              <a:rPr lang="en-US" sz="4400" dirty="0"/>
              <a:t>Discussion: Shapes Step 1</a:t>
            </a:r>
          </a:p>
        </p:txBody>
      </p:sp>
    </p:spTree>
    <p:extLst>
      <p:ext uri="{BB962C8B-B14F-4D97-AF65-F5344CB8AC3E}">
        <p14:creationId xmlns:p14="http://schemas.microsoft.com/office/powerpoint/2010/main" val="352163596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Scrum Team:</a:t>
            </a:r>
          </a:p>
          <a:p>
            <a:pPr marL="457200" indent="-457200">
              <a:buFont typeface="+mj-lt"/>
              <a:buAutoNum type="arabicPeriod"/>
            </a:pPr>
            <a:r>
              <a:rPr lang="en-US" sz="2000" dirty="0"/>
              <a:t>Fix </a:t>
            </a:r>
            <a:r>
              <a:rPr lang="en-US" sz="2000" dirty="0" err="1"/>
              <a:t>OvalDraw</a:t>
            </a:r>
            <a:r>
              <a:rPr lang="en-US" sz="2000" dirty="0"/>
              <a:t> Together</a:t>
            </a:r>
          </a:p>
          <a:p>
            <a:pPr marL="457200" indent="-457200">
              <a:buFont typeface="+mj-lt"/>
              <a:buAutoNum type="arabicPeriod"/>
            </a:pPr>
            <a:r>
              <a:rPr lang="en-US" sz="2000" dirty="0"/>
              <a:t>Select two team members that will each share one OOP Principle or Design Characteristic </a:t>
            </a:r>
          </a:p>
          <a:p>
            <a:pPr marL="457200" indent="-457200">
              <a:buFont typeface="+mj-lt"/>
              <a:buAutoNum type="arabicPeriod"/>
            </a:pPr>
            <a:r>
              <a:rPr lang="en-US" sz="2000" dirty="0"/>
              <a:t>Programming Together – By Request</a:t>
            </a:r>
          </a:p>
          <a:p>
            <a:pPr marL="457200" indent="-457200">
              <a:buFont typeface="+mj-lt"/>
              <a:buAutoNum type="arabicPeriod"/>
            </a:pPr>
            <a:r>
              <a:rPr lang="en-US" sz="2000" dirty="0"/>
              <a:t>Programming Assignment 2 and Shapes Tutorials</a:t>
            </a:r>
          </a:p>
          <a:p>
            <a:pPr marL="457200" indent="-457200">
              <a:buFont typeface="+mj-lt"/>
              <a:buAutoNum type="arabicPeriod"/>
            </a:pPr>
            <a:r>
              <a:rPr lang="en-US" sz="2000" dirty="0"/>
              <a:t>Team report out by Scrum Master at 2:46</a:t>
            </a:r>
          </a:p>
          <a:p>
            <a:pPr marL="0" indent="0">
              <a:buNone/>
            </a:pPr>
            <a:endParaRPr lang="en-US" sz="2000" dirty="0"/>
          </a:p>
          <a:p>
            <a:pPr marL="0" indent="0">
              <a:buNone/>
            </a:pPr>
            <a:endParaRPr lang="en-US" sz="2000" dirty="0"/>
          </a:p>
          <a:p>
            <a:pPr marL="0" indent="0">
              <a:buNone/>
            </a:pPr>
            <a:endParaRPr lang="en-US" sz="2000" dirty="0"/>
          </a:p>
        </p:txBody>
      </p:sp>
      <p:sp>
        <p:nvSpPr>
          <p:cNvPr id="4" name="Rectangle 3">
            <a:extLst>
              <a:ext uri="{FF2B5EF4-FFF2-40B4-BE49-F238E27FC236}">
                <a16:creationId xmlns:a16="http://schemas.microsoft.com/office/drawing/2014/main" id="{26BADDFD-9BE3-0244-AE69-52D2BB47696A}"/>
              </a:ext>
            </a:extLst>
          </p:cNvPr>
          <p:cNvSpPr/>
          <p:nvPr/>
        </p:nvSpPr>
        <p:spPr>
          <a:xfrm>
            <a:off x="838200" y="4649423"/>
            <a:ext cx="10515600" cy="1754326"/>
          </a:xfrm>
          <a:prstGeom prst="rect">
            <a:avLst/>
          </a:prstGeom>
        </p:spPr>
        <p:txBody>
          <a:bodyPr wrap="square">
            <a:spAutoFit/>
          </a:bodyPr>
          <a:lstStyle/>
          <a:p>
            <a:r>
              <a:rPr lang="en-US" u="sng" dirty="0"/>
              <a:t>Team Report Out Guidelines</a:t>
            </a:r>
          </a:p>
          <a:p>
            <a:r>
              <a:rPr lang="en-US" dirty="0"/>
              <a:t>Scrum Master will stand up, give your name, your team name, and briefly answer the following questions:</a:t>
            </a:r>
          </a:p>
          <a:p>
            <a:pPr marL="514350" indent="-514350">
              <a:buFont typeface="+mj-lt"/>
              <a:buAutoNum type="alphaLcParenR"/>
            </a:pPr>
            <a:r>
              <a:rPr lang="en-US" dirty="0"/>
              <a:t>What did you accomplish since the last meeting? And what will you be working on until the next meeting?</a:t>
            </a:r>
          </a:p>
          <a:p>
            <a:pPr marL="514350" indent="-514350">
              <a:buFont typeface="+mj-lt"/>
              <a:buAutoNum type="alphaLcParenR"/>
            </a:pPr>
            <a:r>
              <a:rPr lang="en-US" dirty="0"/>
              <a:t>Is the team committed to completing assignments? All/Most/Some</a:t>
            </a:r>
          </a:p>
          <a:p>
            <a:pPr marL="514350" indent="-514350">
              <a:buFont typeface="+mj-lt"/>
              <a:buAutoNum type="alphaLcParenR"/>
            </a:pPr>
            <a:r>
              <a:rPr lang="en-US" dirty="0"/>
              <a:t>What is getting in your way or keeping you from completing the assignments?</a:t>
            </a:r>
          </a:p>
        </p:txBody>
      </p:sp>
    </p:spTree>
    <p:extLst>
      <p:ext uri="{BB962C8B-B14F-4D97-AF65-F5344CB8AC3E}">
        <p14:creationId xmlns:p14="http://schemas.microsoft.com/office/powerpoint/2010/main" val="401259359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Scrum Team:</a:t>
            </a:r>
          </a:p>
          <a:p>
            <a:pPr marL="457200" indent="-457200">
              <a:buFont typeface="+mj-lt"/>
              <a:buAutoNum type="arabicPeriod"/>
            </a:pPr>
            <a:r>
              <a:rPr lang="en-US" sz="2000" dirty="0"/>
              <a:t>Review SOLID Design Principles</a:t>
            </a:r>
          </a:p>
          <a:p>
            <a:pPr marL="457200" indent="-457200">
              <a:buFont typeface="+mj-lt"/>
              <a:buAutoNum type="arabicPeriod"/>
            </a:pPr>
            <a:r>
              <a:rPr lang="en-US" sz="2000" dirty="0"/>
              <a:t>Prepare and share your OOP Principle or Design Characteristic including acronym </a:t>
            </a:r>
          </a:p>
          <a:p>
            <a:pPr marL="457200" indent="-457200">
              <a:buFont typeface="+mj-lt"/>
              <a:buAutoNum type="arabicPeriod"/>
            </a:pPr>
            <a:r>
              <a:rPr lang="en-US" sz="2000" dirty="0"/>
              <a:t>Review HelloWorld Plus upon request</a:t>
            </a:r>
          </a:p>
          <a:p>
            <a:pPr marL="457200" indent="-457200">
              <a:buFont typeface="+mj-lt"/>
              <a:buAutoNum type="arabicPeriod"/>
            </a:pPr>
            <a:r>
              <a:rPr lang="en-US" sz="2000" dirty="0"/>
              <a:t>Sprint 2 Assignments</a:t>
            </a:r>
          </a:p>
          <a:p>
            <a:pPr marL="457200" indent="-457200">
              <a:buFont typeface="+mj-lt"/>
              <a:buAutoNum type="arabicPeriod"/>
            </a:pPr>
            <a:r>
              <a:rPr lang="en-US" sz="2000" dirty="0"/>
              <a:t>Team report out by Scrum Master at 2:46</a:t>
            </a:r>
          </a:p>
          <a:p>
            <a:pPr marL="0" indent="0">
              <a:buNone/>
            </a:pPr>
            <a:endParaRPr lang="en-US" sz="2000" dirty="0"/>
          </a:p>
          <a:p>
            <a:pPr marL="0" indent="0">
              <a:buNone/>
            </a:pPr>
            <a:endParaRPr lang="en-US" sz="2000" dirty="0"/>
          </a:p>
          <a:p>
            <a:pPr marL="0" indent="0">
              <a:buNone/>
            </a:pPr>
            <a:endParaRPr lang="en-US" sz="2000" dirty="0"/>
          </a:p>
        </p:txBody>
      </p:sp>
      <p:sp>
        <p:nvSpPr>
          <p:cNvPr id="4" name="Rectangle 3">
            <a:extLst>
              <a:ext uri="{FF2B5EF4-FFF2-40B4-BE49-F238E27FC236}">
                <a16:creationId xmlns:a16="http://schemas.microsoft.com/office/drawing/2014/main" id="{26BADDFD-9BE3-0244-AE69-52D2BB47696A}"/>
              </a:ext>
            </a:extLst>
          </p:cNvPr>
          <p:cNvSpPr/>
          <p:nvPr/>
        </p:nvSpPr>
        <p:spPr>
          <a:xfrm>
            <a:off x="838200" y="4649423"/>
            <a:ext cx="10515600" cy="1754326"/>
          </a:xfrm>
          <a:prstGeom prst="rect">
            <a:avLst/>
          </a:prstGeom>
        </p:spPr>
        <p:txBody>
          <a:bodyPr wrap="square">
            <a:spAutoFit/>
          </a:bodyPr>
          <a:lstStyle/>
          <a:p>
            <a:r>
              <a:rPr lang="en-US" u="sng" dirty="0"/>
              <a:t>Team Report Out Guidelines</a:t>
            </a:r>
          </a:p>
          <a:p>
            <a:r>
              <a:rPr lang="en-US" dirty="0"/>
              <a:t>Scrum Master will stand up, give your name, your team name, and briefly answer the following questions:</a:t>
            </a:r>
          </a:p>
          <a:p>
            <a:pPr marL="514350" indent="-514350">
              <a:buFont typeface="+mj-lt"/>
              <a:buAutoNum type="alphaLcParenR"/>
            </a:pPr>
            <a:r>
              <a:rPr lang="en-US" dirty="0"/>
              <a:t>What did you accomplish since the last meeting? And what will you be working on until the next meeting?</a:t>
            </a:r>
          </a:p>
          <a:p>
            <a:pPr marL="514350" indent="-514350">
              <a:buFont typeface="+mj-lt"/>
              <a:buAutoNum type="alphaLcParenR"/>
            </a:pPr>
            <a:r>
              <a:rPr lang="en-US" dirty="0"/>
              <a:t>Is the team committed to completing assignments? All/Most/Some</a:t>
            </a:r>
          </a:p>
          <a:p>
            <a:pPr marL="514350" indent="-514350">
              <a:buFont typeface="+mj-lt"/>
              <a:buAutoNum type="alphaLcParenR"/>
            </a:pPr>
            <a:r>
              <a:rPr lang="en-US" dirty="0"/>
              <a:t>What is getting in your way or keeping you from completing the assignments?</a:t>
            </a:r>
          </a:p>
        </p:txBody>
      </p:sp>
    </p:spTree>
    <p:extLst>
      <p:ext uri="{BB962C8B-B14F-4D97-AF65-F5344CB8AC3E}">
        <p14:creationId xmlns:p14="http://schemas.microsoft.com/office/powerpoint/2010/main" val="315652055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Agile Design </a:t>
            </a:r>
            <a:r>
              <a:rPr lang="en-US" u="sng" dirty="0"/>
              <a:t>Principles</a:t>
            </a:r>
            <a:r>
              <a:rPr lang="en-US" dirty="0"/>
              <a:t> </a:t>
            </a:r>
          </a:p>
        </p:txBody>
      </p:sp>
      <p:sp>
        <p:nvSpPr>
          <p:cNvPr id="3" name="Content Placeholder 2"/>
          <p:cNvSpPr>
            <a:spLocks noGrp="1"/>
          </p:cNvSpPr>
          <p:nvPr>
            <p:ph idx="1"/>
          </p:nvPr>
        </p:nvSpPr>
        <p:spPr>
          <a:xfrm>
            <a:off x="838200" y="1690688"/>
            <a:ext cx="10416363" cy="1802107"/>
          </a:xfrm>
        </p:spPr>
        <p:txBody>
          <a:bodyPr>
            <a:normAutofit/>
          </a:bodyPr>
          <a:lstStyle/>
          <a:p>
            <a:pPr marL="0" indent="0">
              <a:buNone/>
            </a:pPr>
            <a:r>
              <a:rPr lang="en-US" sz="2000" dirty="0"/>
              <a:t>Software design principles represent a set of guidelines that allow us to create high quality object-oriented designs. The design principles are attributed to Robert Martin who gathered them in the book "Agile Software Development: Principles, Patterns, and Practices". </a:t>
            </a:r>
          </a:p>
          <a:p>
            <a:pPr marL="0" indent="0">
              <a:buNone/>
            </a:pPr>
            <a:r>
              <a:rPr lang="en-US" sz="2000" dirty="0"/>
              <a:t>According to Robert Martin there are 3 important characteristics of a bad design that should be avoided:</a:t>
            </a:r>
          </a:p>
          <a:p>
            <a:pPr marL="0" indent="0">
              <a:buNone/>
            </a:pPr>
            <a:endParaRPr lang="en-US" sz="2000" dirty="0"/>
          </a:p>
        </p:txBody>
      </p:sp>
      <p:pic>
        <p:nvPicPr>
          <p:cNvPr id="5" name="Picture 4"/>
          <p:cNvPicPr>
            <a:picLocks noChangeAspect="1"/>
          </p:cNvPicPr>
          <p:nvPr/>
        </p:nvPicPr>
        <p:blipFill>
          <a:blip r:embed="rId3"/>
          <a:stretch>
            <a:fillRect/>
          </a:stretch>
        </p:blipFill>
        <p:spPr>
          <a:xfrm>
            <a:off x="8541767" y="3149800"/>
            <a:ext cx="2466223" cy="3093650"/>
          </a:xfrm>
          <a:prstGeom prst="rect">
            <a:avLst/>
          </a:prstGeom>
        </p:spPr>
      </p:pic>
      <p:sp>
        <p:nvSpPr>
          <p:cNvPr id="6" name="TextBox 5"/>
          <p:cNvSpPr txBox="1"/>
          <p:nvPr/>
        </p:nvSpPr>
        <p:spPr>
          <a:xfrm>
            <a:off x="838200" y="3450265"/>
            <a:ext cx="7214191" cy="3000821"/>
          </a:xfrm>
          <a:prstGeom prst="rect">
            <a:avLst/>
          </a:prstGeom>
          <a:noFill/>
        </p:spPr>
        <p:txBody>
          <a:bodyPr wrap="square" rtlCol="0">
            <a:spAutoFit/>
          </a:bodyPr>
          <a:lstStyle/>
          <a:p>
            <a:pPr marL="285750" indent="-285750">
              <a:spcBef>
                <a:spcPts val="1800"/>
              </a:spcBef>
              <a:buFont typeface="Wingdings" panose="05000000000000000000" pitchFamily="2" charset="2"/>
              <a:buChar char="§"/>
            </a:pPr>
            <a:r>
              <a:rPr lang="en-US" u="sng" dirty="0"/>
              <a:t>Rigidity</a:t>
            </a:r>
            <a:r>
              <a:rPr lang="en-US" dirty="0"/>
              <a:t> – The system is hard to change, even to implement what seems like simple changes.</a:t>
            </a:r>
          </a:p>
          <a:p>
            <a:pPr marL="285750" indent="-285750">
              <a:spcBef>
                <a:spcPts val="1800"/>
              </a:spcBef>
              <a:buFont typeface="Wingdings" panose="05000000000000000000" pitchFamily="2" charset="2"/>
              <a:buChar char="§"/>
            </a:pPr>
            <a:r>
              <a:rPr lang="en-US" u="sng" dirty="0"/>
              <a:t>Fragility</a:t>
            </a:r>
            <a:r>
              <a:rPr lang="en-US" dirty="0"/>
              <a:t> – The system tends to break in many places when a single change is made. And fixing the problems tend to lead to more creates more issues.</a:t>
            </a:r>
          </a:p>
          <a:p>
            <a:pPr marL="285750" indent="-285750">
              <a:spcBef>
                <a:spcPts val="1800"/>
              </a:spcBef>
              <a:buFont typeface="Wingdings" panose="05000000000000000000" pitchFamily="2" charset="2"/>
              <a:buChar char="§"/>
            </a:pPr>
            <a:r>
              <a:rPr lang="en-US" u="sng" dirty="0"/>
              <a:t>Immobility</a:t>
            </a:r>
            <a:r>
              <a:rPr lang="en-US" dirty="0"/>
              <a:t> – The system is hard to reuse in another application because it cannot be disentangled from the current application.</a:t>
            </a:r>
          </a:p>
          <a:p>
            <a:pPr marL="285750" indent="-285750">
              <a:spcBef>
                <a:spcPts val="1800"/>
              </a:spcBef>
              <a:buFont typeface="Wingdings" panose="05000000000000000000" pitchFamily="2" charset="2"/>
              <a:buChar char="§"/>
            </a:pPr>
            <a:r>
              <a:rPr lang="en-US" dirty="0"/>
              <a:t>Plus Viscosity, Needless Complexity, Needless Repetition, and Opacity.</a:t>
            </a:r>
          </a:p>
        </p:txBody>
      </p:sp>
    </p:spTree>
    <p:extLst>
      <p:ext uri="{BB962C8B-B14F-4D97-AF65-F5344CB8AC3E}">
        <p14:creationId xmlns:p14="http://schemas.microsoft.com/office/powerpoint/2010/main" val="8865687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9DE0F57-6E08-4E00-A5B7-1C1604074CFD}"/>
              </a:ext>
            </a:extLst>
          </p:cNvPr>
          <p:cNvPicPr>
            <a:picLocks noChangeAspect="1"/>
          </p:cNvPicPr>
          <p:nvPr/>
        </p:nvPicPr>
        <p:blipFill>
          <a:blip r:embed="rId2"/>
          <a:stretch>
            <a:fillRect/>
          </a:stretch>
        </p:blipFill>
        <p:spPr>
          <a:xfrm>
            <a:off x="252412" y="642937"/>
            <a:ext cx="11687175" cy="5572125"/>
          </a:xfrm>
          <a:prstGeom prst="rect">
            <a:avLst/>
          </a:prstGeom>
        </p:spPr>
      </p:pic>
    </p:spTree>
    <p:extLst>
      <p:ext uri="{BB962C8B-B14F-4D97-AF65-F5344CB8AC3E}">
        <p14:creationId xmlns:p14="http://schemas.microsoft.com/office/powerpoint/2010/main" val="19923674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Prework</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1800" dirty="0"/>
              <a:t>Review Monday prework announcement. </a:t>
            </a:r>
          </a:p>
          <a:p>
            <a:pPr marL="0" indent="0">
              <a:buNone/>
            </a:pPr>
            <a:endParaRPr lang="en-US" sz="1800" b="1" dirty="0"/>
          </a:p>
        </p:txBody>
      </p:sp>
    </p:spTree>
    <p:extLst>
      <p:ext uri="{BB962C8B-B14F-4D97-AF65-F5344CB8AC3E}">
        <p14:creationId xmlns:p14="http://schemas.microsoft.com/office/powerpoint/2010/main" val="17098720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upload.wikimedia.org/wikipedia/commons/d/df/Scrum_Framework.png">
            <a:extLst>
              <a:ext uri="{FF2B5EF4-FFF2-40B4-BE49-F238E27FC236}">
                <a16:creationId xmlns:a16="http://schemas.microsoft.com/office/drawing/2014/main" id="{94D187A3-9AAC-4908-B843-2E262C28DB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1847" y="1374932"/>
            <a:ext cx="8138182" cy="4531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5034F42-102F-445B-BE40-5AF1FC99349D}"/>
              </a:ext>
            </a:extLst>
          </p:cNvPr>
          <p:cNvSpPr/>
          <p:nvPr/>
        </p:nvSpPr>
        <p:spPr>
          <a:xfrm>
            <a:off x="3916346" y="6123543"/>
            <a:ext cx="4749185" cy="369332"/>
          </a:xfrm>
          <a:prstGeom prst="rect">
            <a:avLst/>
          </a:prstGeom>
        </p:spPr>
        <p:txBody>
          <a:bodyPr wrap="none">
            <a:spAutoFit/>
          </a:bodyPr>
          <a:lstStyle/>
          <a:p>
            <a:r>
              <a:rPr lang="en-US" dirty="0"/>
              <a:t>By </a:t>
            </a:r>
            <a:r>
              <a:rPr lang="en-US" dirty="0" err="1">
                <a:hlinkClick r:id="rId4" tooltip="User:Dr ian mitchell (page does not exist)"/>
              </a:rPr>
              <a:t>Dr</a:t>
            </a:r>
            <a:r>
              <a:rPr lang="en-US" dirty="0">
                <a:hlinkClick r:id="rId4" tooltip="User:Dr ian mitchell (page does not exist)"/>
              </a:rPr>
              <a:t> </a:t>
            </a:r>
            <a:r>
              <a:rPr lang="en-US" dirty="0" err="1">
                <a:hlinkClick r:id="rId4" tooltip="User:Dr ian mitchell (page does not exist)"/>
              </a:rPr>
              <a:t>ian</a:t>
            </a:r>
            <a:r>
              <a:rPr lang="en-US" dirty="0">
                <a:hlinkClick r:id="rId4" tooltip="User:Dr ian mitchell (page does not exist)"/>
              </a:rPr>
              <a:t> </a:t>
            </a:r>
            <a:r>
              <a:rPr lang="en-US" dirty="0" err="1">
                <a:hlinkClick r:id="rId4" tooltip="User:Dr ian mitchell (page does not exist)"/>
              </a:rPr>
              <a:t>mitchell</a:t>
            </a:r>
            <a:r>
              <a:rPr lang="en-US" dirty="0"/>
              <a:t> - Own work, </a:t>
            </a:r>
            <a:r>
              <a:rPr lang="en-US" dirty="0">
                <a:hlinkClick r:id="rId5" tooltip="Creative Commons Attribution-Share Alike 4.0"/>
              </a:rPr>
              <a:t>CC BY-SA 4.0</a:t>
            </a:r>
            <a:r>
              <a:rPr lang="en-US" dirty="0"/>
              <a:t>, </a:t>
            </a:r>
            <a:r>
              <a:rPr lang="en-US" dirty="0">
                <a:hlinkClick r:id="rId6"/>
              </a:rPr>
              <a:t>Link</a:t>
            </a:r>
            <a:endParaRPr lang="en-US" dirty="0"/>
          </a:p>
        </p:txBody>
      </p:sp>
      <p:sp>
        <p:nvSpPr>
          <p:cNvPr id="13" name="Oval 12">
            <a:extLst>
              <a:ext uri="{FF2B5EF4-FFF2-40B4-BE49-F238E27FC236}">
                <a16:creationId xmlns:a16="http://schemas.microsoft.com/office/drawing/2014/main" id="{CB822028-AE62-4F61-8F14-297C0D4C1218}"/>
              </a:ext>
            </a:extLst>
          </p:cNvPr>
          <p:cNvSpPr/>
          <p:nvPr/>
        </p:nvSpPr>
        <p:spPr>
          <a:xfrm>
            <a:off x="8218695" y="3962400"/>
            <a:ext cx="1561698" cy="660400"/>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3FD3EE-6698-4602-B4C0-718F014616A4}"/>
              </a:ext>
            </a:extLst>
          </p:cNvPr>
          <p:cNvSpPr>
            <a:spLocks noGrp="1"/>
          </p:cNvSpPr>
          <p:nvPr>
            <p:ph type="title"/>
          </p:nvPr>
        </p:nvSpPr>
        <p:spPr/>
        <p:txBody>
          <a:bodyPr/>
          <a:lstStyle/>
          <a:p>
            <a:r>
              <a:rPr lang="en-US" dirty="0"/>
              <a:t>Scrum Demo - Potentially Shippable Product 	</a:t>
            </a:r>
          </a:p>
        </p:txBody>
      </p:sp>
    </p:spTree>
    <p:extLst>
      <p:ext uri="{BB962C8B-B14F-4D97-AF65-F5344CB8AC3E}">
        <p14:creationId xmlns:p14="http://schemas.microsoft.com/office/powerpoint/2010/main" val="552041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Demos</a:t>
            </a:r>
          </a:p>
        </p:txBody>
      </p:sp>
      <p:graphicFrame>
        <p:nvGraphicFramePr>
          <p:cNvPr id="6" name="Object 5">
            <a:extLst>
              <a:ext uri="{FF2B5EF4-FFF2-40B4-BE49-F238E27FC236}">
                <a16:creationId xmlns:a16="http://schemas.microsoft.com/office/drawing/2014/main" id="{87798F3D-EA7E-E541-997C-D0F767483F36}"/>
              </a:ext>
            </a:extLst>
          </p:cNvPr>
          <p:cNvGraphicFramePr>
            <a:graphicFrameLocks noChangeAspect="1"/>
          </p:cNvGraphicFramePr>
          <p:nvPr>
            <p:extLst>
              <p:ext uri="{D42A27DB-BD31-4B8C-83A1-F6EECF244321}">
                <p14:modId xmlns:p14="http://schemas.microsoft.com/office/powerpoint/2010/main" val="4068643635"/>
              </p:ext>
            </p:extLst>
          </p:nvPr>
        </p:nvGraphicFramePr>
        <p:xfrm>
          <a:off x="3651250" y="1677988"/>
          <a:ext cx="4889500" cy="4000500"/>
        </p:xfrm>
        <a:graphic>
          <a:graphicData uri="http://schemas.openxmlformats.org/presentationml/2006/ole">
            <mc:AlternateContent xmlns:mc="http://schemas.openxmlformats.org/markup-compatibility/2006">
              <mc:Choice xmlns:v="urn:schemas-microsoft-com:vml" Requires="v">
                <p:oleObj spid="_x0000_s1042" name="Worksheet" r:id="rId4" imgW="4889500" imgH="4000500" progId="Excel.Sheet.12">
                  <p:embed/>
                </p:oleObj>
              </mc:Choice>
              <mc:Fallback>
                <p:oleObj name="Worksheet" r:id="rId4" imgW="4889500" imgH="4000500" progId="Excel.Sheet.12">
                  <p:embed/>
                  <p:pic>
                    <p:nvPicPr>
                      <p:cNvPr id="0" name=""/>
                      <p:cNvPicPr/>
                      <p:nvPr/>
                    </p:nvPicPr>
                    <p:blipFill>
                      <a:blip r:embed="rId5"/>
                      <a:stretch>
                        <a:fillRect/>
                      </a:stretch>
                    </p:blipFill>
                    <p:spPr>
                      <a:xfrm>
                        <a:off x="3651250" y="1677988"/>
                        <a:ext cx="4889500" cy="4000500"/>
                      </a:xfrm>
                      <a:prstGeom prst="rect">
                        <a:avLst/>
                      </a:prstGeom>
                    </p:spPr>
                  </p:pic>
                </p:oleObj>
              </mc:Fallback>
            </mc:AlternateContent>
          </a:graphicData>
        </a:graphic>
      </p:graphicFrame>
    </p:spTree>
    <p:extLst>
      <p:ext uri="{BB962C8B-B14F-4D97-AF65-F5344CB8AC3E}">
        <p14:creationId xmlns:p14="http://schemas.microsoft.com/office/powerpoint/2010/main" val="23790313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5"/>
            <a:ext cx="10515600" cy="1325563"/>
          </a:xfrm>
        </p:spPr>
        <p:txBody>
          <a:bodyPr/>
          <a:lstStyle/>
          <a:p>
            <a:r>
              <a:rPr lang="en-US" dirty="0"/>
              <a:t>Demo Guidelines – Presenter </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400" dirty="0"/>
              <a:t>Everyone will give at least one demo of their work during the semester.</a:t>
            </a:r>
          </a:p>
          <a:p>
            <a:pPr marL="0" indent="0">
              <a:buNone/>
            </a:pPr>
            <a:r>
              <a:rPr lang="en-US" sz="2400" dirty="0"/>
              <a:t>Your demo can include any or all of the following:</a:t>
            </a:r>
          </a:p>
          <a:p>
            <a:r>
              <a:rPr lang="en-US" sz="2400" dirty="0"/>
              <a:t>A 2 to 5 minute activity</a:t>
            </a:r>
          </a:p>
          <a:p>
            <a:r>
              <a:rPr lang="en-US" sz="2400" dirty="0"/>
              <a:t>Where you show your application running</a:t>
            </a:r>
          </a:p>
          <a:p>
            <a:r>
              <a:rPr lang="en-US" sz="2400" dirty="0"/>
              <a:t>Comment on your implementation</a:t>
            </a:r>
          </a:p>
          <a:p>
            <a:r>
              <a:rPr lang="en-US" sz="2400" dirty="0"/>
              <a:t>Show the source code</a:t>
            </a:r>
          </a:p>
          <a:p>
            <a:r>
              <a:rPr lang="en-US" sz="2400" dirty="0"/>
              <a:t>Explain how you organized the code</a:t>
            </a:r>
          </a:p>
          <a:p>
            <a:r>
              <a:rPr lang="en-US" sz="2400" dirty="0"/>
              <a:t>Talk about any challenges</a:t>
            </a:r>
          </a:p>
          <a:p>
            <a:r>
              <a:rPr lang="en-US" sz="2400" dirty="0"/>
              <a:t>You should not prepare slides or a presentation</a:t>
            </a:r>
          </a:p>
        </p:txBody>
      </p:sp>
    </p:spTree>
    <p:extLst>
      <p:ext uri="{BB962C8B-B14F-4D97-AF65-F5344CB8AC3E}">
        <p14:creationId xmlns:p14="http://schemas.microsoft.com/office/powerpoint/2010/main" val="42656453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740</TotalTime>
  <Words>2067</Words>
  <Application>Microsoft Macintosh PowerPoint</Application>
  <PresentationFormat>Widescreen</PresentationFormat>
  <Paragraphs>263</Paragraphs>
  <Slides>46</Slides>
  <Notes>40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46</vt:i4>
      </vt:variant>
    </vt:vector>
  </HeadingPairs>
  <TitlesOfParts>
    <vt:vector size="52" baseType="lpstr">
      <vt:lpstr>Arial</vt:lpstr>
      <vt:lpstr>Calibri</vt:lpstr>
      <vt:lpstr>Calibri Light</vt:lpstr>
      <vt:lpstr>Wingdings</vt:lpstr>
      <vt:lpstr>Office Theme</vt:lpstr>
      <vt:lpstr>Worksheet</vt:lpstr>
      <vt:lpstr>Discussion &amp; Lecture Session Sound &amp; Recording Check</vt:lpstr>
      <vt:lpstr>Object-Oriented Programming Discussion, Lecture, &amp; Lab Eric Pogue</vt:lpstr>
      <vt:lpstr>Object-Oriented Programming with  Web Development</vt:lpstr>
      <vt:lpstr>PowerPoint Presentation</vt:lpstr>
      <vt:lpstr>PowerPoint Presentation</vt:lpstr>
      <vt:lpstr>Prework</vt:lpstr>
      <vt:lpstr>Scrum Demo - Potentially Shippable Product  </vt:lpstr>
      <vt:lpstr>Demos</vt:lpstr>
      <vt:lpstr>Demo Guidelines – Presenter </vt:lpstr>
      <vt:lpstr>Demo Guidelines – Listener </vt:lpstr>
      <vt:lpstr>Demos</vt:lpstr>
      <vt:lpstr>Scrum Process – Sprint Retrospective</vt:lpstr>
      <vt:lpstr>Start, Stop, Continue Retrospective Feedback Model</vt:lpstr>
      <vt:lpstr>Continue: Turning in Assignments on Time! Well Done!!!</vt:lpstr>
      <vt:lpstr>Feedback?</vt:lpstr>
      <vt:lpstr>Foreshadowing FaceDraw</vt:lpstr>
      <vt:lpstr>Scrum Process &amp; Roles – Sprint Planning</vt:lpstr>
      <vt:lpstr>Design Patterns  (Who are the Gang of Four?)</vt:lpstr>
      <vt:lpstr>Model-View-Controller (MVC)</vt:lpstr>
      <vt:lpstr>Files &amp; JSON</vt:lpstr>
      <vt:lpstr>Binary Files</vt:lpstr>
      <vt:lpstr>Recall: Text File Encoding Standards</vt:lpstr>
      <vt:lpstr>Recall: Text File End-Of-Line (EOL) and Encoding</vt:lpstr>
      <vt:lpstr>Special Types of Text Files</vt:lpstr>
      <vt:lpstr>XML Example</vt:lpstr>
      <vt:lpstr>JSON Example</vt:lpstr>
      <vt:lpstr>Question: What is the difference between a UTF-8 XML file that contains only ACSII characters and an ACSII XML file?</vt:lpstr>
      <vt:lpstr>UML Class Diagram [link]</vt:lpstr>
      <vt:lpstr>UML Class Diagram (continued) [link]</vt:lpstr>
      <vt:lpstr>UML –  BMI Calculator Plus</vt:lpstr>
      <vt:lpstr>Software Licenses &amp; Copyrights</vt:lpstr>
      <vt:lpstr>Preview </vt:lpstr>
      <vt:lpstr>Assignment</vt:lpstr>
      <vt:lpstr>Break &amp; End of First Recording</vt:lpstr>
      <vt:lpstr>Lab</vt:lpstr>
      <vt:lpstr>End of Session &amp; Recordings</vt:lpstr>
      <vt:lpstr>Backup Slides</vt:lpstr>
      <vt:lpstr>Agile Manifesto</vt:lpstr>
      <vt:lpstr>Friendly Conversation Topic –  Source Code Snippets in VS Code</vt:lpstr>
      <vt:lpstr>One Space or Two Spaces After a Period?</vt:lpstr>
      <vt:lpstr>Only One Space After a Period</vt:lpstr>
      <vt:lpstr>Bonus MacOS Topic [link] </vt:lpstr>
      <vt:lpstr>Discussion: Shapes Step 1</vt:lpstr>
      <vt:lpstr>Lab</vt:lpstr>
      <vt:lpstr>Lab</vt:lpstr>
      <vt:lpstr>Agile Design Principles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Object-Oriented Programming Discussion, Lecture, &amp; Lab Eric Pogue</dc:title>
  <dc:creator>Eric Pogue</dc:creator>
  <cp:lastModifiedBy>Pogue, Eric</cp:lastModifiedBy>
  <cp:revision>52</cp:revision>
  <dcterms:created xsi:type="dcterms:W3CDTF">2019-01-14T15:53:15Z</dcterms:created>
  <dcterms:modified xsi:type="dcterms:W3CDTF">2020-01-20T18:26:50Z</dcterms:modified>
</cp:coreProperties>
</file>